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14" r:id="rId3"/>
    <p:sldId id="320" r:id="rId4"/>
    <p:sldId id="315" r:id="rId5"/>
    <p:sldId id="290" r:id="rId6"/>
    <p:sldId id="291" r:id="rId7"/>
    <p:sldId id="316" r:id="rId8"/>
    <p:sldId id="257" r:id="rId9"/>
    <p:sldId id="317" r:id="rId10"/>
    <p:sldId id="318" r:id="rId11"/>
    <p:sldId id="321" r:id="rId12"/>
    <p:sldId id="322" r:id="rId13"/>
    <p:sldId id="319" r:id="rId14"/>
    <p:sldId id="323" r:id="rId15"/>
    <p:sldId id="326" r:id="rId16"/>
    <p:sldId id="324" r:id="rId17"/>
    <p:sldId id="328" r:id="rId18"/>
    <p:sldId id="329" r:id="rId19"/>
    <p:sldId id="331" r:id="rId20"/>
    <p:sldId id="332" r:id="rId21"/>
    <p:sldId id="333" r:id="rId22"/>
    <p:sldId id="31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4" d="100"/>
          <a:sy n="94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194A3-0116-40BF-9BD1-49D09F9D99B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64CB-4274-4A14-B5F4-E3D4EBF8D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1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it-IT" altLang="it-IT" smtClean="0">
                <a:solidFill>
                  <a:srgbClr val="000000"/>
                </a:solidFill>
              </a:rPr>
              <a:t>Chiara Brescianini - Ufficio Scolastico Regionale per l'Emilia-Romagna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D559ECAB-74D4-4AE0-B0D9-7F5D990E029A}" type="slidenum">
              <a:rPr lang="it-IT" altLang="it-IT" smtClean="0">
                <a:solidFill>
                  <a:srgbClr val="000000"/>
                </a:solidFill>
              </a:rPr>
              <a:pPr/>
              <a:t>4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Chiara Brescianini - Ufficio Scolastico Regionale per l'Emilia-Romagna</a:t>
            </a:r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95E84BF-D74E-488F-B512-7FC96DB48423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Chiara Brescianini - Ufficio Scolastico Regionale per l'Emilia-Romagna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FC32B7-7649-4369-BAAF-745CA3556E45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199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199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41994" name="Text Box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F595A-A478-4621-A02C-0030D9418843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it-IT" altLang="it-IT" smtClean="0">
                <a:solidFill>
                  <a:srgbClr val="000000"/>
                </a:solidFill>
              </a:rPr>
              <a:t>Chiara Brescianini - Ufficio Scolastico Regionale per l'Emilia-Romagna</a:t>
            </a:r>
          </a:p>
        </p:txBody>
      </p:sp>
      <p:sp>
        <p:nvSpPr>
          <p:cNvPr id="33795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DD9C001C-F31D-4FA4-9434-F20901A55642}" type="slidenum">
              <a:rPr lang="it-IT" altLang="it-IT" smtClean="0">
                <a:solidFill>
                  <a:srgbClr val="000000"/>
                </a:solidFill>
              </a:rPr>
              <a:pPr/>
              <a:t>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33796" name="Text Box 1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Chiara Brescianini - Ufficio Scolastico Regionale per l'Emilia-Romagna</a:t>
            </a:r>
          </a:p>
        </p:txBody>
      </p:sp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7763835-F1B9-49E7-9D3D-40237F4AD43A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Chiara Brescianini - Ufficio Scolastico Regionale per l'Emilia-Romagna</a:t>
            </a:r>
          </a:p>
        </p:txBody>
      </p:sp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1C43737-95D7-4F57-88D1-DDF4CE2486FB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3800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8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  <p:sp>
        <p:nvSpPr>
          <p:cNvPr id="33802" name="Text Box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A5C835-1EA9-48CA-88AD-C88F2A59239D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23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07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10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1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791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019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53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087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82594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3E9196-E1B1-4503-9F5A-DBAE1A7D4EF3}" type="datetimeFigureOut">
              <a:rPr lang="it-IT" smtClean="0"/>
              <a:pPr/>
              <a:t>31/05/2016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64CC16-4EBF-4EB8-9F35-E30FD6925FA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  <p:sp>
        <p:nvSpPr>
          <p:cNvPr id="11" name="Segnaposto testo 11"/>
          <p:cNvSpPr>
            <a:spLocks noGrp="1"/>
          </p:cNvSpPr>
          <p:nvPr>
            <p:ph type="body" sz="quarter" idx="17"/>
          </p:nvPr>
        </p:nvSpPr>
        <p:spPr>
          <a:xfrm>
            <a:off x="571461" y="928670"/>
            <a:ext cx="1000132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0658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0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0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1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32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34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2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D6E6-0466-4ED4-A715-5E57F23E6BAD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2ACF1D-71C6-4EC1-BE98-B637DAB93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11124"/>
            <a:ext cx="2686051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4"/>
          <p:cNvSpPr>
            <a:spLocks noChangeArrowheads="1"/>
          </p:cNvSpPr>
          <p:nvPr/>
        </p:nvSpPr>
        <p:spPr bwMode="auto">
          <a:xfrm>
            <a:off x="233680" y="1076960"/>
            <a:ext cx="9906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it-IT" altLang="it-IT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Incontro conclusivo di formazione  </a:t>
            </a:r>
          </a:p>
          <a:p>
            <a:pPr algn="ctr" eaLnBrk="1" hangingPunct="1"/>
            <a:r>
              <a:rPr lang="it-IT" altLang="it-IT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per i Docenti neo assunti  II ciclo</a:t>
            </a:r>
          </a:p>
          <a:p>
            <a:pPr algn="ctr" eaLnBrk="1" hangingPunct="1"/>
            <a:r>
              <a:rPr lang="it-IT" altLang="it-IT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della provincia di RAVENNA</a:t>
            </a:r>
          </a:p>
          <a:p>
            <a:pPr algn="ctr" eaLnBrk="1" hangingPunct="1"/>
            <a:endParaRPr lang="it-IT" altLang="it-IT" sz="2800" b="1" dirty="0">
              <a:solidFill>
                <a:srgbClr val="0066FF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it-IT" altLang="it-IT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«Sistema Nazionale di Valutazione </a:t>
            </a:r>
          </a:p>
          <a:p>
            <a:pPr algn="ctr" eaLnBrk="1" hangingPunct="1"/>
            <a:r>
              <a:rPr lang="it-IT" altLang="it-IT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 importanza della lettura dei dati INVALSI»</a:t>
            </a:r>
          </a:p>
          <a:p>
            <a:pPr algn="ctr" eaLnBrk="1" hangingPunct="1"/>
            <a:r>
              <a:rPr lang="it-IT" altLang="it-IT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ringraziano per i materiali forniti </a:t>
            </a:r>
            <a:r>
              <a:rPr lang="it-IT" altLang="it-IT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 nuclei provinciali di supporto SNV FOCE </a:t>
            </a:r>
            <a:r>
              <a:rPr lang="it-IT" altLang="it-IT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 RA, Giancarlo Cerini, Laura </a:t>
            </a:r>
            <a:r>
              <a:rPr lang="it-IT" altLang="it-IT" sz="16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Gianferrari</a:t>
            </a:r>
            <a:r>
              <a:rPr lang="it-IT" altLang="it-IT" sz="16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altLang="it-IT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r>
              <a:rPr lang="it-IT" altLang="it-IT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</a:t>
            </a:r>
            <a:r>
              <a:rPr lang="it-IT" altLang="it-IT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Mauro </a:t>
            </a:r>
            <a:r>
              <a:rPr lang="it-IT" altLang="it-IT" sz="16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Castoldi</a:t>
            </a:r>
            <a:endParaRPr lang="it-IT" altLang="it-IT" sz="1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r" eaLnBrk="1" hangingPunct="1"/>
            <a:r>
              <a:rPr lang="it-IT" altLang="it-IT" sz="2400" b="1" dirty="0" smtClean="0">
                <a:solidFill>
                  <a:srgbClr val="006699"/>
                </a:solidFill>
                <a:latin typeface="Book Antiqua" panose="02040602050305030304" pitchFamily="18" charset="0"/>
              </a:rPr>
              <a:t>Contributo del </a:t>
            </a:r>
            <a:r>
              <a:rPr lang="it-IT" altLang="it-IT" sz="2400" b="1" dirty="0">
                <a:solidFill>
                  <a:srgbClr val="006699"/>
                </a:solidFill>
                <a:latin typeface="Book Antiqua" panose="02040602050305030304" pitchFamily="18" charset="0"/>
              </a:rPr>
              <a:t>Dirigente Tecnico Maurizia </a:t>
            </a:r>
            <a:r>
              <a:rPr lang="it-IT" altLang="it-IT" sz="2400" b="1" dirty="0" smtClean="0">
                <a:solidFill>
                  <a:srgbClr val="006699"/>
                </a:solidFill>
                <a:latin typeface="Book Antiqua" panose="02040602050305030304" pitchFamily="18" charset="0"/>
              </a:rPr>
              <a:t>Migliori</a:t>
            </a:r>
          </a:p>
          <a:p>
            <a:pPr algn="r" eaLnBrk="1" hangingPunct="1"/>
            <a:endParaRPr lang="it-IT" altLang="it-IT" sz="2400" b="1" dirty="0">
              <a:solidFill>
                <a:srgbClr val="006699"/>
              </a:solidFill>
              <a:latin typeface="Book Antiqua" panose="02040602050305030304" pitchFamily="18" charset="0"/>
            </a:endParaRPr>
          </a:p>
          <a:p>
            <a:pPr algn="ctr" eaLnBrk="1" hangingPunct="1"/>
            <a:r>
              <a:rPr lang="it-IT" altLang="it-IT" sz="20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                                                                Faenza,  31 maggio 2016 </a:t>
            </a:r>
          </a:p>
          <a:p>
            <a:pPr algn="ctr" eaLnBrk="1" hangingPunct="1"/>
            <a:endParaRPr lang="it-IT" altLang="it-IT" sz="2000" b="1" dirty="0">
              <a:solidFill>
                <a:srgbClr val="0066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68466"/>
            <a:ext cx="9569132" cy="54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91057" y="6106886"/>
            <a:ext cx="19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Laura </a:t>
            </a:r>
            <a:r>
              <a:rPr lang="it-IT" dirty="0" err="1" smtClean="0">
                <a:solidFill>
                  <a:schemeClr val="bg1"/>
                </a:solidFill>
              </a:rPr>
              <a:t>Gianferrari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28" cy="69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-8166"/>
            <a:ext cx="9165771" cy="687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091057" y="6106886"/>
            <a:ext cx="19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Laura </a:t>
            </a:r>
            <a:r>
              <a:rPr lang="it-IT" dirty="0" err="1" smtClean="0">
                <a:solidFill>
                  <a:schemeClr val="bg1"/>
                </a:solidFill>
              </a:rPr>
              <a:t>Gianferrari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7" y="0"/>
            <a:ext cx="99271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"/>
            <a:ext cx="9122228" cy="684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struzione.it/valutazione/images/logo_valutazi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803"/>
          <a:stretch>
            <a:fillRect/>
          </a:stretch>
        </p:blipFill>
        <p:spPr bwMode="auto">
          <a:xfrm>
            <a:off x="6250185" y="111127"/>
            <a:ext cx="307955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11127"/>
            <a:ext cx="2686051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9115812" y="6492156"/>
            <a:ext cx="3076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Nucleo provinciale di supporto Ravenna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9400869" cy="675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L’esito del RAV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 defTabSz="914400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it-IT" sz="2400" dirty="0">
                <a:solidFill>
                  <a:schemeClr val="tx1"/>
                </a:solidFill>
              </a:rPr>
              <a:t>Ogni scuola ha identificato priorità e relativi traguardi, e gli obiettivi di processo adeguati per raggiungerli</a:t>
            </a:r>
            <a:endParaRPr lang="it-IT" sz="2400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1"/>
          <p:cNvSpPr>
            <a:spLocks/>
          </p:cNvSpPr>
          <p:nvPr/>
        </p:nvSpPr>
        <p:spPr bwMode="auto">
          <a:xfrm>
            <a:off x="3024170" y="3975224"/>
            <a:ext cx="6056057" cy="288278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arrotondato 2"/>
          <p:cNvSpPr>
            <a:spLocks noChangeArrowheads="1"/>
          </p:cNvSpPr>
          <p:nvPr/>
        </p:nvSpPr>
        <p:spPr bwMode="auto">
          <a:xfrm>
            <a:off x="3153373" y="4043108"/>
            <a:ext cx="1264367" cy="260216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it-IT" sz="1100" dirty="0">
                <a:latin typeface="Calibri" pitchFamily="34" charset="0"/>
                <a:cs typeface="Arial" pitchFamily="34" charset="0"/>
              </a:rPr>
              <a:t>PRIORITA’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it-IT" sz="1100" dirty="0">
                <a:latin typeface="Calibri" pitchFamily="34" charset="0"/>
                <a:cs typeface="Arial" pitchFamily="34" charset="0"/>
              </a:rPr>
              <a:t> RIFERITE AGLI </a:t>
            </a:r>
            <a:r>
              <a:rPr lang="it-IT" sz="1100" i="1" dirty="0">
                <a:latin typeface="Calibri" pitchFamily="34" charset="0"/>
                <a:cs typeface="Arial" pitchFamily="34" charset="0"/>
              </a:rPr>
              <a:t>ESITI</a:t>
            </a:r>
            <a:r>
              <a:rPr lang="it-IT" sz="1100" dirty="0">
                <a:latin typeface="Calibri" pitchFamily="34" charset="0"/>
                <a:cs typeface="Arial" pitchFamily="34" charset="0"/>
              </a:rPr>
              <a:t> DEGLI STUDENTI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arrotondato 3"/>
          <p:cNvSpPr>
            <a:spLocks noChangeArrowheads="1"/>
          </p:cNvSpPr>
          <p:nvPr/>
        </p:nvSpPr>
        <p:spPr bwMode="auto">
          <a:xfrm>
            <a:off x="7666939" y="4043108"/>
            <a:ext cx="1225960" cy="260216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it-IT" sz="1100">
                <a:latin typeface="Calibri" pitchFamily="34" charset="0"/>
                <a:cs typeface="Arial" pitchFamily="34" charset="0"/>
              </a:rPr>
              <a:t>TRAGUARDI DI LUNGO PERIODO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o 5"/>
          <p:cNvSpPr>
            <a:spLocks/>
          </p:cNvSpPr>
          <p:nvPr/>
        </p:nvSpPr>
        <p:spPr bwMode="auto">
          <a:xfrm>
            <a:off x="4706661" y="4053247"/>
            <a:ext cx="2667000" cy="442554"/>
          </a:xfrm>
          <a:prstGeom prst="homePlate">
            <a:avLst>
              <a:gd name="adj" fmla="val 49951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100">
                <a:latin typeface="Calibri" pitchFamily="34" charset="0"/>
                <a:cs typeface="Arial" pitchFamily="34" charset="0"/>
              </a:rPr>
              <a:t>Obiettivo di </a:t>
            </a:r>
            <a:r>
              <a:rPr lang="it-IT" sz="1100" i="1">
                <a:latin typeface="Calibri" pitchFamily="34" charset="0"/>
                <a:cs typeface="Arial" pitchFamily="34" charset="0"/>
              </a:rPr>
              <a:t>processo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entagono 6"/>
          <p:cNvSpPr>
            <a:spLocks/>
          </p:cNvSpPr>
          <p:nvPr/>
        </p:nvSpPr>
        <p:spPr bwMode="auto">
          <a:xfrm>
            <a:off x="4706661" y="4876808"/>
            <a:ext cx="2667000" cy="441318"/>
          </a:xfrm>
          <a:prstGeom prst="homePlate">
            <a:avLst>
              <a:gd name="adj" fmla="val 49978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100">
                <a:latin typeface="Calibri" pitchFamily="34" charset="0"/>
                <a:cs typeface="Arial" pitchFamily="34" charset="0"/>
              </a:rPr>
              <a:t>Obiettivo di </a:t>
            </a:r>
            <a:r>
              <a:rPr lang="it-IT" sz="1100" i="1">
                <a:latin typeface="Calibri" pitchFamily="34" charset="0"/>
                <a:cs typeface="Arial" pitchFamily="34" charset="0"/>
              </a:rPr>
              <a:t>processo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entagono 7"/>
          <p:cNvSpPr>
            <a:spLocks/>
          </p:cNvSpPr>
          <p:nvPr/>
        </p:nvSpPr>
        <p:spPr bwMode="auto">
          <a:xfrm>
            <a:off x="4708197" y="5738274"/>
            <a:ext cx="2665464" cy="456152"/>
          </a:xfrm>
          <a:prstGeom prst="homePlate">
            <a:avLst>
              <a:gd name="adj" fmla="val 50023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100">
                <a:latin typeface="Calibri" pitchFamily="34" charset="0"/>
                <a:cs typeface="Arial" pitchFamily="34" charset="0"/>
              </a:rPr>
              <a:t>Obiettivo di </a:t>
            </a:r>
            <a:r>
              <a:rPr lang="it-IT" sz="1100" i="1">
                <a:latin typeface="Calibri" pitchFamily="34" charset="0"/>
                <a:cs typeface="Arial" pitchFamily="34" charset="0"/>
              </a:rPr>
              <a:t>processo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s://encrypted-tbn2.gstatic.com/images?q=tbn:ANd9GcRh_K_M8xUSxgsvG6Bdp8I55liHVDusI9tiyfgkktVLDW8Vte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313" y="2742042"/>
            <a:ext cx="1453171" cy="1088475"/>
          </a:xfrm>
          <a:prstGeom prst="rect">
            <a:avLst/>
          </a:prstGeom>
          <a:noFill/>
        </p:spPr>
      </p:pic>
      <p:pic>
        <p:nvPicPr>
          <p:cNvPr id="12" name="Picture 6" descr="http://www.corriere.it/Primo_Piano/Economia/Speciali/2013/Italie/Sicilia/img/01--618x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3" y="2737306"/>
            <a:ext cx="1874596" cy="1062386"/>
          </a:xfrm>
          <a:prstGeom prst="rect">
            <a:avLst/>
          </a:prstGeom>
          <a:noFill/>
        </p:spPr>
      </p:pic>
      <p:pic>
        <p:nvPicPr>
          <p:cNvPr id="13" name="Picture 4" descr="https://encrypted-tbn1.gstatic.com/images?q=tbn:ANd9GcTCZV-I0tbuGiWjr8E-Sdtj9Np6uYpYdDnORc0j91NM-H53VwU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22" y="2786058"/>
            <a:ext cx="1874596" cy="937298"/>
          </a:xfrm>
          <a:prstGeom prst="rect">
            <a:avLst/>
          </a:prstGeom>
          <a:noFill/>
        </p:spPr>
      </p:pic>
      <p:sp>
        <p:nvSpPr>
          <p:cNvPr id="14" name="Freccia a destra 13"/>
          <p:cNvSpPr/>
          <p:nvPr/>
        </p:nvSpPr>
        <p:spPr>
          <a:xfrm>
            <a:off x="4008303" y="3015727"/>
            <a:ext cx="604708" cy="2432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7008699" y="3087165"/>
            <a:ext cx="604708" cy="2432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1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7"/>
            <a:ext cx="9144000" cy="682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231085" y="6052458"/>
            <a:ext cx="296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             Mario </a:t>
            </a:r>
            <a:r>
              <a:rPr lang="it-IT" dirty="0" err="1" smtClean="0">
                <a:solidFill>
                  <a:schemeClr val="bg1"/>
                </a:solidFill>
              </a:rPr>
              <a:t>Castoldi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3" y="0"/>
            <a:ext cx="8975172" cy="67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285516" y="6396339"/>
            <a:ext cx="295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              MARIO CASTOLDI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 di testo 2"/>
          <p:cNvSpPr txBox="1">
            <a:spLocks noChangeArrowheads="1"/>
          </p:cNvSpPr>
          <p:nvPr/>
        </p:nvSpPr>
        <p:spPr bwMode="auto">
          <a:xfrm>
            <a:off x="2159564" y="260648"/>
            <a:ext cx="8401473" cy="3754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effectLst/>
                <a:latin typeface="Britannic Bold"/>
                <a:ea typeface="Calibri"/>
                <a:cs typeface="Times New Roman"/>
              </a:rPr>
              <a:t>IL SISTEMA NAZIONALE DI VALUTAZIONE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9403" y="908720"/>
            <a:ext cx="3008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 VISION DEL DPR 80/2013</a:t>
            </a:r>
          </a:p>
        </p:txBody>
      </p:sp>
      <p:sp>
        <p:nvSpPr>
          <p:cNvPr id="6" name="Casella di testo 2"/>
          <p:cNvSpPr txBox="1">
            <a:spLocks noChangeArrowheads="1"/>
          </p:cNvSpPr>
          <p:nvPr/>
        </p:nvSpPr>
        <p:spPr bwMode="auto">
          <a:xfrm>
            <a:off x="4655840" y="1340769"/>
            <a:ext cx="3048000" cy="2870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100">
                <a:effectLst/>
                <a:latin typeface="Arial Black"/>
                <a:ea typeface="Calibri"/>
                <a:cs typeface="Times New Roman"/>
              </a:rPr>
              <a:t>ANALISI DI CONTESTO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7" name="Casella di testo 2"/>
          <p:cNvSpPr txBox="1">
            <a:spLocks noChangeArrowheads="1"/>
          </p:cNvSpPr>
          <p:nvPr/>
        </p:nvSpPr>
        <p:spPr bwMode="auto">
          <a:xfrm>
            <a:off x="1267621" y="1988841"/>
            <a:ext cx="3225800" cy="2870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ea typeface="Calibri"/>
                <a:cs typeface="Times New Roman"/>
              </a:rPr>
              <a:t>Caratteristiche e obiettivi della scuola</a:t>
            </a:r>
          </a:p>
        </p:txBody>
      </p:sp>
      <p:sp>
        <p:nvSpPr>
          <p:cNvPr id="8" name="Casella di testo 3"/>
          <p:cNvSpPr txBox="1">
            <a:spLocks noChangeArrowheads="1"/>
          </p:cNvSpPr>
          <p:nvPr/>
        </p:nvSpPr>
        <p:spPr bwMode="auto">
          <a:xfrm>
            <a:off x="7703840" y="1937559"/>
            <a:ext cx="3225800" cy="4927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>
                <a:effectLst/>
                <a:latin typeface="Calibri"/>
                <a:ea typeface="Calibri"/>
                <a:cs typeface="Times New Roman"/>
              </a:rPr>
              <a:t>Caratteristiche degli alunni e dell’ambiente sociale e familiare</a:t>
            </a:r>
          </a:p>
        </p:txBody>
      </p:sp>
      <p:sp>
        <p:nvSpPr>
          <p:cNvPr id="9" name="Casella di testo 2"/>
          <p:cNvSpPr txBox="1">
            <a:spLocks noChangeArrowheads="1"/>
          </p:cNvSpPr>
          <p:nvPr/>
        </p:nvSpPr>
        <p:spPr bwMode="auto">
          <a:xfrm>
            <a:off x="4611215" y="2636913"/>
            <a:ext cx="3048000" cy="28700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100">
                <a:solidFill>
                  <a:srgbClr val="FFFFFF"/>
                </a:solidFill>
                <a:effectLst/>
                <a:latin typeface="Arial Black"/>
                <a:ea typeface="Calibri"/>
                <a:cs typeface="Times New Roman"/>
              </a:rPr>
              <a:t>PROCESSI</a:t>
            </a:r>
            <a:endParaRPr lang="it-IT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Casella di testo 2"/>
          <p:cNvSpPr txBox="1">
            <a:spLocks noChangeArrowheads="1"/>
          </p:cNvSpPr>
          <p:nvPr/>
        </p:nvSpPr>
        <p:spPr bwMode="auto">
          <a:xfrm>
            <a:off x="4611215" y="3553746"/>
            <a:ext cx="3048000" cy="4686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100">
                <a:effectLst/>
                <a:latin typeface="Rockwell Condensed"/>
                <a:ea typeface="Calibri"/>
                <a:cs typeface="Times New Roman"/>
              </a:rPr>
              <a:t>Autovalutazione – valutazione di sistema </a:t>
            </a:r>
            <a:endParaRPr lang="it-IT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100">
                <a:effectLst/>
                <a:latin typeface="Rockwell Condensed"/>
                <a:ea typeface="Calibri"/>
                <a:cs typeface="Times New Roman"/>
              </a:rPr>
              <a:t>(DPR 80/2013)</a:t>
            </a:r>
            <a:endParaRPr lang="it-IT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100">
                <a:solidFill>
                  <a:srgbClr val="FFFFFF"/>
                </a:solidFill>
                <a:effectLst/>
                <a:ea typeface="Calibri"/>
                <a:cs typeface="Times New Roman"/>
              </a:rPr>
              <a:t> 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11" name="Casella di testo 2"/>
          <p:cNvSpPr txBox="1">
            <a:spLocks noChangeArrowheads="1"/>
          </p:cNvSpPr>
          <p:nvPr/>
        </p:nvSpPr>
        <p:spPr bwMode="auto">
          <a:xfrm>
            <a:off x="4572179" y="4485052"/>
            <a:ext cx="3073400" cy="481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FFFFFF"/>
                </a:solidFill>
                <a:effectLst/>
                <a:latin typeface="Rockwell Condensed"/>
                <a:ea typeface="Calibri"/>
                <a:cs typeface="Times New Roman"/>
              </a:rPr>
              <a:t>Valutazione del dirigente</a:t>
            </a:r>
            <a:endParaRPr lang="it-IT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FFFFFF"/>
                </a:solidFill>
                <a:effectLst/>
                <a:latin typeface="Rockwell Condensed"/>
                <a:ea typeface="Calibri"/>
                <a:cs typeface="Times New Roman"/>
              </a:rPr>
              <a:t>(legge 107/2015)</a:t>
            </a:r>
            <a:endParaRPr lang="it-IT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Casella di testo 2"/>
          <p:cNvSpPr txBox="1">
            <a:spLocks noChangeArrowheads="1"/>
          </p:cNvSpPr>
          <p:nvPr/>
        </p:nvSpPr>
        <p:spPr bwMode="auto">
          <a:xfrm>
            <a:off x="4555964" y="6337705"/>
            <a:ext cx="3073400" cy="481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100">
                <a:solidFill>
                  <a:srgbClr val="FFFFFF"/>
                </a:solidFill>
                <a:effectLst/>
                <a:latin typeface="Rockwell Condensed"/>
                <a:ea typeface="Calibri"/>
                <a:cs typeface="Times New Roman"/>
              </a:rPr>
              <a:t>Autovalutazione – valutazione degli alunni</a:t>
            </a:r>
            <a:endParaRPr lang="it-IT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100">
                <a:solidFill>
                  <a:srgbClr val="FFFFFF"/>
                </a:solidFill>
                <a:effectLst/>
                <a:latin typeface="Rockwell Condensed"/>
                <a:ea typeface="Calibri"/>
                <a:cs typeface="Times New Roman"/>
              </a:rPr>
              <a:t>(DPR 122/2009)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13" name="Casella di testo 14"/>
          <p:cNvSpPr txBox="1">
            <a:spLocks noChangeArrowheads="1"/>
          </p:cNvSpPr>
          <p:nvPr/>
        </p:nvSpPr>
        <p:spPr bwMode="auto">
          <a:xfrm>
            <a:off x="8496265" y="3454052"/>
            <a:ext cx="2789767" cy="568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>
                <a:effectLst/>
                <a:latin typeface="Rockwell Condensed"/>
                <a:ea typeface="Calibri"/>
                <a:cs typeface="Times New Roman"/>
              </a:rPr>
              <a:t>Valutazione dei processi per un miglioramento continuo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14" name="Casella di testo 15"/>
          <p:cNvSpPr txBox="1">
            <a:spLocks noChangeArrowheads="1"/>
          </p:cNvSpPr>
          <p:nvPr/>
        </p:nvSpPr>
        <p:spPr bwMode="auto">
          <a:xfrm>
            <a:off x="911423" y="4319446"/>
            <a:ext cx="2789767" cy="74358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>
                <a:effectLst/>
                <a:latin typeface="Rockwell Condensed"/>
                <a:ea typeface="Calibri"/>
                <a:cs typeface="Times New Roman"/>
              </a:rPr>
              <a:t>Valutazione come contributo al miglioramento nel settore di pertinenza dirigenziale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15" name="Casella di testo 2"/>
          <p:cNvSpPr txBox="1">
            <a:spLocks noChangeArrowheads="1"/>
          </p:cNvSpPr>
          <p:nvPr/>
        </p:nvSpPr>
        <p:spPr bwMode="auto">
          <a:xfrm>
            <a:off x="4584700" y="5373216"/>
            <a:ext cx="3022600" cy="6763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FFFFFF"/>
                </a:solidFill>
                <a:effectLst/>
                <a:latin typeface="Rockwell Condensed"/>
                <a:ea typeface="Calibri"/>
                <a:cs typeface="Times New Roman"/>
              </a:rPr>
              <a:t>Autovalutazione – valutazione delle competenze professionali dei docenti</a:t>
            </a:r>
            <a:endParaRPr lang="it-IT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FFFFFF"/>
                </a:solidFill>
                <a:effectLst/>
                <a:latin typeface="Rockwell Condensed"/>
                <a:ea typeface="Calibri"/>
                <a:cs typeface="Times New Roman"/>
              </a:rPr>
              <a:t>(legge 107/2015)</a:t>
            </a:r>
            <a:endParaRPr lang="it-IT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Casella di testo 16"/>
          <p:cNvSpPr txBox="1">
            <a:spLocks noChangeArrowheads="1"/>
          </p:cNvSpPr>
          <p:nvPr/>
        </p:nvSpPr>
        <p:spPr bwMode="auto">
          <a:xfrm>
            <a:off x="8246086" y="5090985"/>
            <a:ext cx="2789767" cy="31623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>
                <a:effectLst/>
                <a:latin typeface="Rockwell Condensed"/>
                <a:ea typeface="Calibri"/>
                <a:cs typeface="Times New Roman"/>
              </a:rPr>
              <a:t>Impegno nella scuola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17" name="Casella di testo 17"/>
          <p:cNvSpPr txBox="1">
            <a:spLocks noChangeArrowheads="1"/>
          </p:cNvSpPr>
          <p:nvPr/>
        </p:nvSpPr>
        <p:spPr bwMode="auto">
          <a:xfrm>
            <a:off x="8249569" y="5479288"/>
            <a:ext cx="2789767" cy="31051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>
                <a:effectLst/>
                <a:latin typeface="Rockwell Condensed"/>
                <a:ea typeface="Calibri"/>
                <a:cs typeface="Times New Roman"/>
              </a:rPr>
              <a:t>Lavoro d’aula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18" name="Casella di testo 19"/>
          <p:cNvSpPr txBox="1">
            <a:spLocks noChangeArrowheads="1"/>
          </p:cNvSpPr>
          <p:nvPr/>
        </p:nvSpPr>
        <p:spPr bwMode="auto">
          <a:xfrm>
            <a:off x="8278181" y="5832349"/>
            <a:ext cx="2789767" cy="31623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>
                <a:effectLst/>
                <a:latin typeface="Rockwell Condensed"/>
                <a:ea typeface="Calibri"/>
                <a:cs typeface="Times New Roman"/>
              </a:rPr>
              <a:t>Profilo professionale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sp>
        <p:nvSpPr>
          <p:cNvPr id="19" name="Casella di testo 20"/>
          <p:cNvSpPr txBox="1">
            <a:spLocks noChangeArrowheads="1"/>
          </p:cNvSpPr>
          <p:nvPr/>
        </p:nvSpPr>
        <p:spPr bwMode="auto">
          <a:xfrm>
            <a:off x="1071631" y="5885481"/>
            <a:ext cx="2789767" cy="4978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dirty="0">
                <a:effectLst/>
                <a:latin typeface="Rockwell Condensed"/>
                <a:ea typeface="Calibri"/>
                <a:cs typeface="Times New Roman"/>
              </a:rPr>
              <a:t>Valutazione dei risultati d’apprendimento</a:t>
            </a:r>
            <a:endParaRPr lang="it-IT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Casella di testo 21"/>
          <p:cNvSpPr txBox="1">
            <a:spLocks noChangeArrowheads="1"/>
          </p:cNvSpPr>
          <p:nvPr/>
        </p:nvSpPr>
        <p:spPr bwMode="auto">
          <a:xfrm>
            <a:off x="1122466" y="6389434"/>
            <a:ext cx="2789767" cy="4499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>
                <a:effectLst/>
                <a:latin typeface="Rockwell Condensed"/>
                <a:ea typeface="Calibri"/>
                <a:cs typeface="Times New Roman"/>
              </a:rPr>
              <a:t>Valutazione del successo formativo</a:t>
            </a:r>
            <a:endParaRPr lang="it-IT" sz="1100">
              <a:effectLst/>
              <a:ea typeface="Calibri"/>
              <a:cs typeface="Times New Roman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3912233" y="6170350"/>
            <a:ext cx="508000" cy="157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3948227" y="6529655"/>
            <a:ext cx="508000" cy="169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6092664" y="5963373"/>
            <a:ext cx="0" cy="375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endCxn id="16" idx="2"/>
          </p:cNvCxnSpPr>
          <p:nvPr/>
        </p:nvCxnSpPr>
        <p:spPr>
          <a:xfrm flipV="1">
            <a:off x="7703840" y="5249100"/>
            <a:ext cx="542245" cy="194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17" idx="2"/>
          </p:cNvCxnSpPr>
          <p:nvPr/>
        </p:nvCxnSpPr>
        <p:spPr>
          <a:xfrm flipV="1">
            <a:off x="7703840" y="5634545"/>
            <a:ext cx="545728" cy="33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7703840" y="5930454"/>
            <a:ext cx="542245" cy="6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6092664" y="4904787"/>
            <a:ext cx="0" cy="412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 flipV="1">
            <a:off x="3767934" y="4679807"/>
            <a:ext cx="562187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7659216" y="3814731"/>
            <a:ext cx="7579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6092664" y="4060769"/>
            <a:ext cx="0" cy="424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6069664" y="3095087"/>
            <a:ext cx="0" cy="358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H="1">
            <a:off x="3938745" y="1543845"/>
            <a:ext cx="617220" cy="415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7843919" y="1427010"/>
            <a:ext cx="804333" cy="421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H="1" flipV="1">
            <a:off x="3829139" y="2437986"/>
            <a:ext cx="741680" cy="544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7702763" y="2461481"/>
            <a:ext cx="793501" cy="497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6" y="-15626"/>
            <a:ext cx="9122791" cy="6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73" y="6697"/>
            <a:ext cx="9125024" cy="68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11124"/>
            <a:ext cx="2686051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792480" y="1087120"/>
            <a:ext cx="848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dirty="0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4160" y="782320"/>
            <a:ext cx="1013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265FF"/>
              </a:buClr>
            </a:pPr>
            <a:endParaRPr lang="it-IT" alt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129545"/>
            <a:ext cx="7014464" cy="559514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64640" y="857250"/>
            <a:ext cx="754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</a:rPr>
              <a:t>BUON LAVORO A TUTTI E GRAZIE PER L’ATTENZIONE</a:t>
            </a:r>
            <a:endParaRPr lang="it-I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5" y="-29438"/>
            <a:ext cx="9177251" cy="68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1328400" cy="68754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1" y="1219200"/>
            <a:ext cx="3728719" cy="1817688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b="1">
                <a:solidFill>
                  <a:srgbClr val="FFFFFF"/>
                </a:solidFill>
              </a:rPr>
              <a:t>Valutazione e miglioramento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31920" y="1119188"/>
            <a:ext cx="7396480" cy="5419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457200" indent="-457200">
              <a:buAutoNum type="alphaUcParenR"/>
            </a:pPr>
            <a:r>
              <a:rPr lang="it-IT" altLang="it-IT" sz="2000" b="1" dirty="0" smtClean="0">
                <a:solidFill>
                  <a:srgbClr val="00B050"/>
                </a:solidFill>
              </a:rPr>
              <a:t>Il </a:t>
            </a:r>
            <a:r>
              <a:rPr lang="it-IT" altLang="it-IT" sz="2000" b="1" dirty="0">
                <a:solidFill>
                  <a:srgbClr val="00B050"/>
                </a:solidFill>
              </a:rPr>
              <a:t>procedimento di valutazione delle </a:t>
            </a:r>
            <a:r>
              <a:rPr lang="it-IT" altLang="it-IT" sz="2000" b="1" dirty="0" smtClean="0">
                <a:solidFill>
                  <a:srgbClr val="00B050"/>
                </a:solidFill>
              </a:rPr>
              <a:t>scuole in 3 mosse: </a:t>
            </a:r>
          </a:p>
          <a:p>
            <a:pPr marL="0" indent="0"/>
            <a:endParaRPr lang="it-IT" altLang="it-IT" sz="2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altLang="it-IT" dirty="0" smtClean="0">
                <a:solidFill>
                  <a:srgbClr val="000000"/>
                </a:solidFill>
              </a:rPr>
              <a:t>Rapporto </a:t>
            </a:r>
            <a:r>
              <a:rPr lang="it-IT" altLang="it-IT" dirty="0">
                <a:solidFill>
                  <a:srgbClr val="000000"/>
                </a:solidFill>
              </a:rPr>
              <a:t>di </a:t>
            </a:r>
            <a:r>
              <a:rPr lang="it-IT" altLang="it-IT" dirty="0" smtClean="0">
                <a:solidFill>
                  <a:srgbClr val="000000"/>
                </a:solidFill>
              </a:rPr>
              <a:t>Autovalutazione </a:t>
            </a:r>
          </a:p>
          <a:p>
            <a:pPr marL="342900" indent="-342900">
              <a:buFont typeface="+mj-lt"/>
              <a:buAutoNum type="arabicPeriod"/>
            </a:pPr>
            <a:r>
              <a:rPr lang="it-IT" altLang="it-IT" dirty="0" smtClean="0">
                <a:solidFill>
                  <a:srgbClr val="000000"/>
                </a:solidFill>
              </a:rPr>
              <a:t>il PTOF e il Piano </a:t>
            </a:r>
            <a:r>
              <a:rPr lang="it-IT" altLang="it-IT" dirty="0">
                <a:solidFill>
                  <a:srgbClr val="000000"/>
                </a:solidFill>
              </a:rPr>
              <a:t>di miglioramento - </a:t>
            </a:r>
            <a:r>
              <a:rPr lang="it-IT" altLang="it-IT" dirty="0" err="1" smtClean="0">
                <a:solidFill>
                  <a:srgbClr val="000000"/>
                </a:solidFill>
              </a:rPr>
              <a:t>PdM</a:t>
            </a:r>
            <a:endParaRPr lang="it-IT" altLang="it-IT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altLang="it-IT" dirty="0" smtClean="0">
                <a:solidFill>
                  <a:srgbClr val="000000"/>
                </a:solidFill>
              </a:rPr>
              <a:t>la </a:t>
            </a:r>
            <a:r>
              <a:rPr lang="it-IT" altLang="it-IT" dirty="0">
                <a:solidFill>
                  <a:srgbClr val="000000"/>
                </a:solidFill>
              </a:rPr>
              <a:t>rendicontazione sociale (</a:t>
            </a:r>
            <a:r>
              <a:rPr lang="it-IT" altLang="it-IT" dirty="0" err="1">
                <a:solidFill>
                  <a:srgbClr val="000000"/>
                </a:solidFill>
              </a:rPr>
              <a:t>Accountability</a:t>
            </a:r>
            <a:r>
              <a:rPr lang="it-IT" altLang="it-IT" dirty="0" smtClean="0">
                <a:solidFill>
                  <a:srgbClr val="000000"/>
                </a:solidFill>
              </a:rPr>
              <a:t>)</a:t>
            </a:r>
          </a:p>
          <a:p>
            <a:pPr marL="0" indent="0"/>
            <a:endParaRPr lang="it-IT" altLang="it-IT" dirty="0">
              <a:solidFill>
                <a:srgbClr val="000000"/>
              </a:solidFill>
            </a:endParaRPr>
          </a:p>
          <a:p>
            <a:pPr marL="0" indent="0"/>
            <a:r>
              <a:rPr lang="it-IT" altLang="it-IT" b="1" dirty="0" smtClean="0">
                <a:solidFill>
                  <a:srgbClr val="00B050"/>
                </a:solidFill>
              </a:rPr>
              <a:t>B) La </a:t>
            </a:r>
            <a:r>
              <a:rPr lang="it-IT" altLang="it-IT" b="1" dirty="0">
                <a:solidFill>
                  <a:srgbClr val="00B050"/>
                </a:solidFill>
              </a:rPr>
              <a:t>valorizzazione del merito dei </a:t>
            </a:r>
            <a:r>
              <a:rPr lang="it-IT" altLang="it-IT" b="1" dirty="0" smtClean="0">
                <a:solidFill>
                  <a:srgbClr val="00B050"/>
                </a:solidFill>
              </a:rPr>
              <a:t>docenti </a:t>
            </a:r>
          </a:p>
          <a:p>
            <a:pPr>
              <a:buFont typeface="Arial" charset="0"/>
              <a:buChar char="-"/>
            </a:pPr>
            <a:endParaRPr lang="it-IT" altLang="it-IT" dirty="0">
              <a:solidFill>
                <a:srgbClr val="000000"/>
              </a:solidFill>
            </a:endParaRPr>
          </a:p>
          <a:p>
            <a:pPr marL="0" indent="0"/>
            <a:r>
              <a:rPr lang="it-IT" altLang="it-IT" b="1" dirty="0" smtClean="0">
                <a:solidFill>
                  <a:srgbClr val="00B050"/>
                </a:solidFill>
              </a:rPr>
              <a:t>C) La </a:t>
            </a:r>
            <a:r>
              <a:rPr lang="it-IT" altLang="it-IT" b="1" dirty="0">
                <a:solidFill>
                  <a:srgbClr val="00B050"/>
                </a:solidFill>
              </a:rPr>
              <a:t>valutazione formativa degli studenti (verifiche, etc</a:t>
            </a:r>
            <a:r>
              <a:rPr lang="it-IT" altLang="it-IT" b="1" dirty="0" smtClean="0">
                <a:solidFill>
                  <a:srgbClr val="00B050"/>
                </a:solidFill>
              </a:rPr>
              <a:t>...)</a:t>
            </a:r>
          </a:p>
          <a:p>
            <a:pPr marL="0" indent="0"/>
            <a:endParaRPr lang="it-IT" altLang="it-IT" b="1" dirty="0">
              <a:solidFill>
                <a:srgbClr val="00B050"/>
              </a:solidFill>
            </a:endParaRPr>
          </a:p>
          <a:p>
            <a:pPr marL="0" indent="0"/>
            <a:r>
              <a:rPr lang="it-IT" altLang="it-IT" b="1" dirty="0" smtClean="0">
                <a:solidFill>
                  <a:srgbClr val="00B050"/>
                </a:solidFill>
              </a:rPr>
              <a:t>D) Gli </a:t>
            </a:r>
            <a:r>
              <a:rPr lang="it-IT" altLang="it-IT" b="1" dirty="0">
                <a:solidFill>
                  <a:srgbClr val="00B050"/>
                </a:solidFill>
              </a:rPr>
              <a:t>strumenti di certificazione delle </a:t>
            </a:r>
            <a:r>
              <a:rPr lang="it-IT" altLang="it-IT" b="1" dirty="0" smtClean="0">
                <a:solidFill>
                  <a:srgbClr val="00B050"/>
                </a:solidFill>
              </a:rPr>
              <a:t>competenze</a:t>
            </a:r>
          </a:p>
          <a:p>
            <a:pPr marL="0" indent="0"/>
            <a:endParaRPr lang="it-IT" altLang="it-IT" b="1" dirty="0" smtClean="0">
              <a:solidFill>
                <a:srgbClr val="00B050"/>
              </a:solidFill>
            </a:endParaRPr>
          </a:p>
          <a:p>
            <a:pPr marL="0" indent="0"/>
            <a:r>
              <a:rPr lang="it-IT" altLang="it-IT" b="1" dirty="0" smtClean="0">
                <a:solidFill>
                  <a:srgbClr val="00B050"/>
                </a:solidFill>
              </a:rPr>
              <a:t>E) La </a:t>
            </a:r>
            <a:r>
              <a:rPr lang="it-IT" altLang="it-IT" b="1" dirty="0">
                <a:solidFill>
                  <a:srgbClr val="00B050"/>
                </a:solidFill>
              </a:rPr>
              <a:t>valutazione sommativa (esami, scrutini, schede di valutazione</a:t>
            </a:r>
            <a:r>
              <a:rPr lang="it-IT" altLang="it-IT" b="1" dirty="0" smtClean="0">
                <a:solidFill>
                  <a:srgbClr val="00B050"/>
                </a:solidFill>
              </a:rPr>
              <a:t>...)</a:t>
            </a:r>
          </a:p>
          <a:p>
            <a:pPr>
              <a:buFont typeface="Arial" charset="0"/>
              <a:buChar char="-"/>
            </a:pPr>
            <a:endParaRPr lang="it-IT" altLang="it-IT" b="1" dirty="0">
              <a:solidFill>
                <a:srgbClr val="00B050"/>
              </a:solidFill>
            </a:endParaRPr>
          </a:p>
          <a:p>
            <a:pPr marL="0" indent="0"/>
            <a:r>
              <a:rPr lang="it-IT" altLang="it-IT" b="1" dirty="0" smtClean="0">
                <a:solidFill>
                  <a:srgbClr val="00B050"/>
                </a:solidFill>
              </a:rPr>
              <a:t>F) La </a:t>
            </a:r>
            <a:r>
              <a:rPr lang="it-IT" altLang="it-IT" b="1" dirty="0">
                <a:solidFill>
                  <a:srgbClr val="00B050"/>
                </a:solidFill>
              </a:rPr>
              <a:t>documentazione didattica per la valutazione e il miglioramento delle </a:t>
            </a:r>
            <a:r>
              <a:rPr lang="it-IT" altLang="it-IT" b="1" dirty="0" smtClean="0">
                <a:solidFill>
                  <a:srgbClr val="00B050"/>
                </a:solidFill>
              </a:rPr>
              <a:t>scuole</a:t>
            </a:r>
          </a:p>
          <a:p>
            <a:pPr>
              <a:buFont typeface="Arial" charset="0"/>
              <a:buChar char="-"/>
            </a:pPr>
            <a:endParaRPr lang="it-IT" altLang="it-IT" b="1" dirty="0">
              <a:solidFill>
                <a:srgbClr val="00B050"/>
              </a:solidFill>
            </a:endParaRPr>
          </a:p>
          <a:p>
            <a:pPr marL="0" indent="0"/>
            <a:r>
              <a:rPr lang="it-IT" altLang="it-IT" b="1" dirty="0" smtClean="0">
                <a:solidFill>
                  <a:srgbClr val="00B050"/>
                </a:solidFill>
              </a:rPr>
              <a:t>G) La lettura e l'analisi degli esiti delle </a:t>
            </a:r>
            <a:r>
              <a:rPr lang="it-IT" altLang="it-IT" b="1" dirty="0">
                <a:solidFill>
                  <a:srgbClr val="00B050"/>
                </a:solidFill>
              </a:rPr>
              <a:t>prove INVALSI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4" y="3129280"/>
            <a:ext cx="3359786" cy="33121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440" name="officeArt ob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0"/>
          <a:stretch>
            <a:fillRect/>
          </a:stretch>
        </p:blipFill>
        <p:spPr bwMode="auto">
          <a:xfrm>
            <a:off x="2487085" y="-15875"/>
            <a:ext cx="588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47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5140959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792480" y="1087120"/>
            <a:ext cx="848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dirty="0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4160" y="782320"/>
            <a:ext cx="1013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265FF"/>
              </a:buClr>
            </a:pPr>
            <a:endParaRPr lang="it-IT" alt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264160" y="1168400"/>
            <a:ext cx="98450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800" b="1" dirty="0" smtClean="0">
                <a:solidFill>
                  <a:srgbClr val="00B050"/>
                </a:solidFill>
              </a:rPr>
              <a:t>ART. 27 CCNL 7/10/2007 </a:t>
            </a:r>
          </a:p>
          <a:p>
            <a:pPr algn="ctr">
              <a:spcBef>
                <a:spcPct val="0"/>
              </a:spcBef>
            </a:pPr>
            <a:r>
              <a:rPr lang="it-IT" altLang="it-IT" sz="4400" b="1" dirty="0" smtClean="0">
                <a:solidFill>
                  <a:srgbClr val="00B050"/>
                </a:solidFill>
              </a:rPr>
              <a:t>Il </a:t>
            </a:r>
            <a:r>
              <a:rPr lang="it-IT" altLang="it-IT" sz="4400" b="1" dirty="0">
                <a:solidFill>
                  <a:srgbClr val="00B050"/>
                </a:solidFill>
              </a:rPr>
              <a:t>profilo professionale del docente </a:t>
            </a:r>
            <a:endParaRPr lang="it-IT" altLang="it-IT" sz="4400" b="1" dirty="0" smtClean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</a:pPr>
            <a:r>
              <a:rPr lang="it-IT" altLang="it-IT" sz="2800" b="1" dirty="0" smtClean="0">
                <a:solidFill>
                  <a:srgbClr val="00B050"/>
                </a:solidFill>
              </a:rPr>
              <a:t>è </a:t>
            </a:r>
            <a:r>
              <a:rPr lang="it-IT" altLang="it-IT" sz="2800" dirty="0" smtClean="0">
                <a:solidFill>
                  <a:srgbClr val="00B050"/>
                </a:solidFill>
              </a:rPr>
              <a:t>«</a:t>
            </a:r>
            <a:r>
              <a:rPr lang="it-IT" altLang="it-IT" sz="2800" dirty="0">
                <a:solidFill>
                  <a:srgbClr val="00B050"/>
                </a:solidFill>
              </a:rPr>
              <a:t>costituito da </a:t>
            </a:r>
            <a:endParaRPr lang="it-IT" altLang="it-IT" sz="2800" dirty="0" smtClean="0">
              <a:solidFill>
                <a:srgbClr val="00B05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it-IT" altLang="it-IT" sz="2800" dirty="0" smtClean="0">
                <a:latin typeface="Comic Sans MS" panose="030F0702030302020204" pitchFamily="66" charset="0"/>
              </a:rPr>
              <a:t>competenze </a:t>
            </a:r>
            <a:r>
              <a:rPr lang="it-IT" altLang="it-IT" sz="2800" dirty="0">
                <a:latin typeface="Comic Sans MS" panose="030F0702030302020204" pitchFamily="66" charset="0"/>
              </a:rPr>
              <a:t>disciplinari, psicopedagogiche, metodologico-didattiche, organizzativo-relazionali e di ricerca,  documentazione  e valutazione tra loro correlate ed interagenti, che si sviluppano col maturare dell'esperienza didattica, l'attività di studio e di sistematizzazione della pratica didattica</a:t>
            </a:r>
            <a:r>
              <a:rPr lang="it-IT" altLang="it-IT" sz="2800" dirty="0" smtClean="0">
                <a:latin typeface="Comic Sans MS" panose="030F0702030302020204" pitchFamily="66" charset="0"/>
              </a:rPr>
              <a:t>».</a:t>
            </a:r>
          </a:p>
          <a:p>
            <a:pPr algn="ctr">
              <a:spcBef>
                <a:spcPct val="0"/>
              </a:spcBef>
            </a:pPr>
            <a:r>
              <a:rPr lang="it-IT" altLang="it-IT" sz="4000" b="1" dirty="0" smtClean="0">
                <a:solidFill>
                  <a:srgbClr val="00B050"/>
                </a:solidFill>
              </a:rPr>
              <a:t>ESPRESSAMENTE RICHIAMATO NEL PREAMBOLO DEL DM 850/2015</a:t>
            </a:r>
            <a:endParaRPr lang="it-IT" altLang="it-IT" sz="4000" b="1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</a:pPr>
            <a:endParaRPr lang="it-IT" altLang="it-IT" sz="2800" dirty="0"/>
          </a:p>
          <a:p>
            <a:pPr algn="r">
              <a:spcBef>
                <a:spcPct val="0"/>
              </a:spcBef>
            </a:pPr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24924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11124"/>
            <a:ext cx="2686051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792480" y="1087120"/>
            <a:ext cx="848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dirty="0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4160" y="782320"/>
            <a:ext cx="1013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265FF"/>
              </a:buClr>
            </a:pPr>
            <a:endParaRPr lang="it-IT" alt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386080" y="857249"/>
            <a:ext cx="109423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3600" dirty="0" smtClean="0"/>
              <a:t>IN CONCLUSIONE </a:t>
            </a:r>
            <a:r>
              <a:rPr lang="it-IT" sz="3600" b="1" dirty="0" smtClean="0">
                <a:solidFill>
                  <a:srgbClr val="00B050"/>
                </a:solidFill>
              </a:rPr>
              <a:t>IL PERCORSO FORMATIVO-PROFESSIONALE DELL’ANNO DI PROVA</a:t>
            </a:r>
            <a:r>
              <a:rPr lang="it-IT" sz="3600" dirty="0" smtClean="0"/>
              <a:t>, DELINEATO DALLA  LEGGE 107/2015 e DAL  DM 850/2015, </a:t>
            </a:r>
            <a:r>
              <a:rPr lang="it-IT" sz="3600" b="1" dirty="0" smtClean="0">
                <a:solidFill>
                  <a:srgbClr val="00B050"/>
                </a:solidFill>
              </a:rPr>
              <a:t>A COSA SERVE?</a:t>
            </a:r>
          </a:p>
          <a:p>
            <a:pPr algn="just">
              <a:defRPr/>
            </a:pPr>
            <a:r>
              <a:rPr lang="it-IT" sz="3600" dirty="0" smtClean="0"/>
              <a:t>« </a:t>
            </a:r>
            <a:r>
              <a:rPr lang="it-IT" sz="3600" dirty="0"/>
              <a:t>..A verificare la padronanza degli standard professionali</a:t>
            </a:r>
            <a:r>
              <a:rPr lang="it-IT" sz="3600" dirty="0" smtClean="0"/>
              <a:t>…» che consistono nel:</a:t>
            </a:r>
            <a:endParaRPr lang="it-IT" sz="3600" dirty="0"/>
          </a:p>
          <a:p>
            <a:pPr algn="just">
              <a:defRPr/>
            </a:pPr>
            <a:r>
              <a:rPr lang="it-IT" sz="3600" b="1" dirty="0">
                <a:solidFill>
                  <a:srgbClr val="00B050"/>
                </a:solidFill>
              </a:rPr>
              <a:t>Corretto possesso ed esercizio delle competenze: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3200" dirty="0"/>
              <a:t>Culturali e disciplinari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3200" dirty="0"/>
              <a:t>Didattico-metodologiche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3200" dirty="0"/>
              <a:t>Relazionali e comunicative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3200" dirty="0"/>
              <a:t>Organizzative e gestionali</a:t>
            </a:r>
          </a:p>
        </p:txBody>
      </p:sp>
    </p:spTree>
    <p:extLst>
      <p:ext uri="{BB962C8B-B14F-4D97-AF65-F5344CB8AC3E}">
        <p14:creationId xmlns:p14="http://schemas.microsoft.com/office/powerpoint/2010/main" val="1342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43933" y="1700214"/>
            <a:ext cx="10972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9" y="1320800"/>
            <a:ext cx="8671368" cy="29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2" y="4237833"/>
            <a:ext cx="8612438" cy="229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84" y="246063"/>
            <a:ext cx="220768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0" name="officeArt obj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0"/>
          <a:stretch>
            <a:fillRect/>
          </a:stretch>
        </p:blipFill>
        <p:spPr bwMode="auto">
          <a:xfrm>
            <a:off x="2159001" y="185738"/>
            <a:ext cx="588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14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11124"/>
            <a:ext cx="2686051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589280" y="857249"/>
            <a:ext cx="954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 smtClean="0">
              <a:solidFill>
                <a:srgbClr val="00B050"/>
              </a:solidFill>
            </a:endParaRPr>
          </a:p>
          <a:p>
            <a:endParaRPr lang="it-IT" sz="2000" i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1626690"/>
            <a:ext cx="10682845" cy="483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0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2081"/>
            <a:ext cx="9772332" cy="656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1026</TotalTime>
  <Words>490</Words>
  <Application>Microsoft Office PowerPoint</Application>
  <PresentationFormat>Personalizzato</PresentationFormat>
  <Paragraphs>90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L’esito del RAV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lorella zauli</dc:creator>
  <cp:lastModifiedBy>MIUR</cp:lastModifiedBy>
  <cp:revision>90</cp:revision>
  <dcterms:created xsi:type="dcterms:W3CDTF">2015-12-05T14:37:31Z</dcterms:created>
  <dcterms:modified xsi:type="dcterms:W3CDTF">2016-05-31T09:03:11Z</dcterms:modified>
</cp:coreProperties>
</file>