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92" r:id="rId4"/>
    <p:sldId id="293" r:id="rId5"/>
    <p:sldId id="294" r:id="rId6"/>
    <p:sldId id="296" r:id="rId7"/>
    <p:sldId id="300" r:id="rId8"/>
    <p:sldId id="301" r:id="rId9"/>
    <p:sldId id="303" r:id="rId10"/>
    <p:sldId id="304" r:id="rId11"/>
    <p:sldId id="305" r:id="rId12"/>
    <p:sldId id="302" r:id="rId13"/>
    <p:sldId id="297" r:id="rId14"/>
    <p:sldId id="298" r:id="rId15"/>
    <p:sldId id="258" r:id="rId16"/>
    <p:sldId id="259" r:id="rId17"/>
    <p:sldId id="307" r:id="rId18"/>
    <p:sldId id="308" r:id="rId19"/>
    <p:sldId id="260" r:id="rId20"/>
    <p:sldId id="299" r:id="rId21"/>
    <p:sldId id="261" r:id="rId22"/>
    <p:sldId id="312" r:id="rId23"/>
    <p:sldId id="263" r:id="rId24"/>
    <p:sldId id="262" r:id="rId25"/>
    <p:sldId id="290" r:id="rId26"/>
    <p:sldId id="267" r:id="rId27"/>
    <p:sldId id="264" r:id="rId28"/>
    <p:sldId id="265" r:id="rId29"/>
    <p:sldId id="266" r:id="rId30"/>
    <p:sldId id="269" r:id="rId31"/>
    <p:sldId id="314" r:id="rId32"/>
    <p:sldId id="270" r:id="rId33"/>
    <p:sldId id="271" r:id="rId34"/>
    <p:sldId id="273" r:id="rId35"/>
    <p:sldId id="272" r:id="rId36"/>
    <p:sldId id="274" r:id="rId37"/>
    <p:sldId id="275" r:id="rId38"/>
    <p:sldId id="313" r:id="rId39"/>
    <p:sldId id="276" r:id="rId40"/>
    <p:sldId id="278" r:id="rId41"/>
    <p:sldId id="282" r:id="rId42"/>
    <p:sldId id="277" r:id="rId43"/>
    <p:sldId id="268" r:id="rId44"/>
    <p:sldId id="279" r:id="rId45"/>
    <p:sldId id="280" r:id="rId46"/>
    <p:sldId id="291" r:id="rId47"/>
    <p:sldId id="283" r:id="rId48"/>
    <p:sldId id="284" r:id="rId49"/>
    <p:sldId id="285" r:id="rId50"/>
    <p:sldId id="315" r:id="rId51"/>
    <p:sldId id="310" r:id="rId52"/>
    <p:sldId id="311" r:id="rId5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79E1-EA8F-42B4-A8AC-6BE3DDCAE75D}" type="datetimeFigureOut">
              <a:rPr lang="it-IT" smtClean="0"/>
              <a:t>23/02/2016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B95-D916-4447-AACB-36AFE89D6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23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79E1-EA8F-42B4-A8AC-6BE3DDCAE75D}" type="datetimeFigureOut">
              <a:rPr lang="it-IT" smtClean="0"/>
              <a:t>23/02/2016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B95-D916-4447-AACB-36AFE89D6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56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79E1-EA8F-42B4-A8AC-6BE3DDCAE75D}" type="datetimeFigureOut">
              <a:rPr lang="it-IT" smtClean="0"/>
              <a:t>23/02/2016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B95-D916-4447-AACB-36AFE89D6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14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79E1-EA8F-42B4-A8AC-6BE3DDCAE75D}" type="datetimeFigureOut">
              <a:rPr lang="it-IT" smtClean="0"/>
              <a:t>23/02/2016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B95-D916-4447-AACB-36AFE89D6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04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79E1-EA8F-42B4-A8AC-6BE3DDCAE75D}" type="datetimeFigureOut">
              <a:rPr lang="it-IT" smtClean="0"/>
              <a:t>23/02/2016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B95-D916-4447-AACB-36AFE89D6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07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79E1-EA8F-42B4-A8AC-6BE3DDCAE75D}" type="datetimeFigureOut">
              <a:rPr lang="it-IT" smtClean="0"/>
              <a:t>23/02/2016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B95-D916-4447-AACB-36AFE89D6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88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79E1-EA8F-42B4-A8AC-6BE3DDCAE75D}" type="datetimeFigureOut">
              <a:rPr lang="it-IT" smtClean="0"/>
              <a:t>23/02/2016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B95-D916-4447-AACB-36AFE89D6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60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79E1-EA8F-42B4-A8AC-6BE3DDCAE75D}" type="datetimeFigureOut">
              <a:rPr lang="it-IT" smtClean="0"/>
              <a:t>23/02/2016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B95-D916-4447-AACB-36AFE89D6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57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79E1-EA8F-42B4-A8AC-6BE3DDCAE75D}" type="datetimeFigureOut">
              <a:rPr lang="it-IT" smtClean="0"/>
              <a:t>23/02/2016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B95-D916-4447-AACB-36AFE89D6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52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79E1-EA8F-42B4-A8AC-6BE3DDCAE75D}" type="datetimeFigureOut">
              <a:rPr lang="it-IT" smtClean="0"/>
              <a:t>23/02/2016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B95-D916-4447-AACB-36AFE89D6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66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79E1-EA8F-42B4-A8AC-6BE3DDCAE75D}" type="datetimeFigureOut">
              <a:rPr lang="it-IT" smtClean="0"/>
              <a:t>23/02/2016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B95-D916-4447-AACB-36AFE89D6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52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179E1-EA8F-42B4-A8AC-6BE3DDCAE75D}" type="datetimeFigureOut">
              <a:rPr lang="it-IT" smtClean="0"/>
              <a:t>23/02/2016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1AB95-D916-4447-AACB-36AFE89D6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7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6464" y="1905391"/>
            <a:ext cx="8825658" cy="3053109"/>
          </a:xfrm>
        </p:spPr>
        <p:txBody>
          <a:bodyPr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DSA- BES </a:t>
            </a:r>
          </a:p>
          <a:p>
            <a:r>
              <a:rPr lang="it-IT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Normativa e </a:t>
            </a:r>
            <a:r>
              <a:rPr lang="it-IT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PDP</a:t>
            </a:r>
          </a:p>
          <a:p>
            <a:endParaRPr lang="it-IT" sz="3200" b="1" dirty="0">
              <a:solidFill>
                <a:schemeClr val="bg1"/>
              </a:solidFill>
            </a:endParaRPr>
          </a:p>
          <a:p>
            <a:r>
              <a:rPr lang="it-IT" sz="2800" b="1" dirty="0" smtClean="0">
                <a:solidFill>
                  <a:schemeClr val="bg1"/>
                </a:solidFill>
              </a:rPr>
              <a:t>Ilaria </a:t>
            </a:r>
            <a:r>
              <a:rPr lang="it-IT" sz="2800" b="1" dirty="0" err="1" smtClean="0">
                <a:solidFill>
                  <a:schemeClr val="bg1"/>
                </a:solidFill>
              </a:rPr>
              <a:t>Cerioli</a:t>
            </a:r>
            <a:endParaRPr lang="it-IT" sz="2800" b="1" dirty="0" smtClean="0">
              <a:solidFill>
                <a:schemeClr val="bg1"/>
              </a:solidFill>
            </a:endParaRPr>
          </a:p>
          <a:p>
            <a:r>
              <a:rPr lang="it-IT" sz="2800" dirty="0">
                <a:solidFill>
                  <a:schemeClr val="bg1"/>
                </a:solidFill>
              </a:rPr>
              <a:t>Incontro 24 febbraio 2016</a:t>
            </a:r>
            <a:endParaRPr lang="it-IT" sz="2800" b="1" dirty="0" smtClean="0">
              <a:solidFill>
                <a:schemeClr val="bg1"/>
              </a:solidFill>
            </a:endParaRPr>
          </a:p>
          <a:p>
            <a:endParaRPr lang="it-IT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ctsmacerata.gov.it/joomlatools-files/docman-images/normati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118" y="3687864"/>
            <a:ext cx="3273604" cy="293201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mbria24.it/notizie/wp-content/uploads/2012/07/AIDislessi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20" y="1391941"/>
            <a:ext cx="1501670" cy="20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2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90328" cy="1015474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problemi </a:t>
            </a: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esistono, </a:t>
            </a: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vanno </a:t>
            </a: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affrontati!</a:t>
            </a: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0158" y="1468192"/>
            <a:ext cx="7856112" cy="4739425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La legge 170 tutela i </a:t>
            </a:r>
            <a:r>
              <a:rPr lang="it-IT" dirty="0" err="1" smtClean="0"/>
              <a:t>dsa</a:t>
            </a:r>
            <a:r>
              <a:rPr lang="it-IT" dirty="0" smtClean="0"/>
              <a:t> anche nei percorsi universitari</a:t>
            </a:r>
          </a:p>
          <a:p>
            <a:pPr marL="0" indent="0" algn="ctr">
              <a:buNone/>
            </a:pPr>
            <a:endParaRPr lang="it-IT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Tuttavia: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dirty="0" smtClean="0"/>
              <a:t>La tutela non riguarda l'ambiente </a:t>
            </a:r>
            <a:r>
              <a:rPr lang="it-IT" dirty="0"/>
              <a:t>di </a:t>
            </a:r>
            <a:r>
              <a:rPr lang="it-IT" dirty="0" smtClean="0"/>
              <a:t>lavoro; in ogni caso, in </a:t>
            </a:r>
            <a:r>
              <a:rPr lang="it-IT" dirty="0"/>
              <a:t>un ambiente di lavoro </a:t>
            </a:r>
            <a:r>
              <a:rPr lang="it-IT" dirty="0" smtClean="0"/>
              <a:t>sereno </a:t>
            </a:r>
            <a:r>
              <a:rPr lang="it-IT" dirty="0"/>
              <a:t>il lavoratore dislessico può trovare </a:t>
            </a:r>
            <a:r>
              <a:rPr lang="it-IT" dirty="0" smtClean="0"/>
              <a:t>agilmente un </a:t>
            </a:r>
            <a:r>
              <a:rPr lang="it-IT" dirty="0"/>
              <a:t>suo percorso </a:t>
            </a:r>
            <a:r>
              <a:rPr lang="it-IT" dirty="0" smtClean="0"/>
              <a:t>e può esprimere appieno le sue potenzialità                                                                               </a:t>
            </a:r>
            <a:r>
              <a:rPr lang="it-IT" sz="2000" dirty="0" smtClean="0"/>
              <a:t>(specialmente </a:t>
            </a:r>
            <a:r>
              <a:rPr lang="it-IT" sz="2000" dirty="0"/>
              <a:t>in attività non automatiche e non legate ad abilità semplici come la scrittura e la </a:t>
            </a:r>
            <a:r>
              <a:rPr lang="it-IT" sz="2000" dirty="0" smtClean="0"/>
              <a:t>lettura)</a:t>
            </a:r>
            <a:r>
              <a:rPr lang="it-IT" dirty="0" smtClean="0"/>
              <a:t> </a:t>
            </a:r>
            <a:r>
              <a:rPr lang="it-IT" dirty="0"/>
              <a:t> </a:t>
            </a:r>
          </a:p>
        </p:txBody>
      </p:sp>
      <p:pic>
        <p:nvPicPr>
          <p:cNvPr id="8194" name="Picture 2" descr="http://media.benessereblog.it/e/ein/einstein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91" y="1300937"/>
            <a:ext cx="3393095" cy="25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34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00176" cy="809412"/>
          </a:xfrm>
        </p:spPr>
        <p:txBody>
          <a:bodyPr>
            <a:noAutofit/>
          </a:bodyPr>
          <a:lstStyle/>
          <a:p>
            <a:pPr algn="ctr"/>
            <a:r>
              <a:rPr lang="it-IT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problema più </a:t>
            </a:r>
            <a:r>
              <a:rPr lang="it-IT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grande…</a:t>
            </a:r>
            <a:endParaRPr lang="it-IT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3487" y="2052918"/>
            <a:ext cx="6645499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1. Scarsa </a:t>
            </a:r>
            <a:r>
              <a:rPr lang="it-IT" dirty="0" smtClean="0"/>
              <a:t>autostima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2. Tendenza a convincersi dell’essere</a:t>
            </a:r>
            <a:r>
              <a:rPr lang="it-IT" dirty="0" smtClean="0"/>
              <a:t> poco intelligente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3. Tendenza a convincersi di non essere in grado </a:t>
            </a:r>
            <a:r>
              <a:rPr lang="it-IT" dirty="0" smtClean="0"/>
              <a:t>di </a:t>
            </a:r>
            <a:r>
              <a:rPr lang="it-IT" dirty="0" smtClean="0"/>
              <a:t>apprendere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4. Atteggiamento critico e di rifiuto verso la scuola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9218" name="Picture 2" descr="http://www.ipsico.it/wp-content/uploads/2013/11/Depress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91" y="2052918"/>
            <a:ext cx="4827386" cy="45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9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183" y="365125"/>
            <a:ext cx="11160617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Primo riferimento legislativo: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Costituzione italiana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188" y="1853248"/>
            <a:ext cx="8757635" cy="5004751"/>
          </a:xfrm>
        </p:spPr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Art. 3: </a:t>
            </a:r>
            <a:endParaRPr lang="it-IT" dirty="0" smtClean="0"/>
          </a:p>
          <a:p>
            <a:pPr marL="0" indent="0">
              <a:buNone/>
            </a:pPr>
            <a:r>
              <a:rPr lang="it-IT" i="1" dirty="0" smtClean="0"/>
              <a:t>tutti </a:t>
            </a:r>
            <a:r>
              <a:rPr lang="it-IT" i="1" dirty="0" smtClean="0"/>
              <a:t>i cittadini hanno pari dignità </a:t>
            </a:r>
            <a:r>
              <a:rPr lang="it-IT" i="1" dirty="0" err="1" smtClean="0"/>
              <a:t>sociale..è</a:t>
            </a:r>
            <a:r>
              <a:rPr lang="it-IT" i="1" dirty="0" smtClean="0"/>
              <a:t> compito della Repubblica rimuovere gli ostacoli di ordine economico e sociale che, limitando di fatto la libertà  e l’uguaglianza dei cittadini, impediscono il pieno sviluppo della persona </a:t>
            </a:r>
            <a:r>
              <a:rPr lang="it-IT" i="1" dirty="0" smtClean="0"/>
              <a:t>umana </a:t>
            </a:r>
            <a:endParaRPr lang="it-IT" i="1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Art. 34: </a:t>
            </a:r>
            <a:endParaRPr lang="it-IT" dirty="0" smtClean="0"/>
          </a:p>
          <a:p>
            <a:pPr marL="0" indent="0">
              <a:buNone/>
            </a:pPr>
            <a:r>
              <a:rPr lang="it-IT" i="1" dirty="0" smtClean="0"/>
              <a:t>la </a:t>
            </a:r>
            <a:r>
              <a:rPr lang="it-IT" i="1" dirty="0" smtClean="0"/>
              <a:t>scuola è </a:t>
            </a:r>
            <a:r>
              <a:rPr lang="it-IT" i="1" dirty="0" smtClean="0"/>
              <a:t>aperta </a:t>
            </a:r>
            <a:r>
              <a:rPr lang="it-IT" i="1" dirty="0" smtClean="0"/>
              <a:t>a tutti..</a:t>
            </a:r>
            <a:endParaRPr lang="it-IT" i="1" dirty="0"/>
          </a:p>
        </p:txBody>
      </p:sp>
      <p:pic>
        <p:nvPicPr>
          <p:cNvPr id="10242" name="Picture 2" descr="https://upload.wikimedia.org/wikipedia/commons/thumb/0/00/Emblem_of_Italy.svg/2000px-Emblem_of_Ital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469" y="3759200"/>
            <a:ext cx="2521986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9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7100" y="109818"/>
            <a:ext cx="10580271" cy="1249082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Regolamento dell’autonomia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scolastica,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D.P.R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275/1999 art.4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0700" y="1358900"/>
            <a:ext cx="10693400" cy="5499100"/>
          </a:xfrm>
        </p:spPr>
        <p:txBody>
          <a:bodyPr>
            <a:normAutofit fontScale="92500" lnSpcReduction="20000"/>
          </a:bodyPr>
          <a:lstStyle/>
          <a:p>
            <a:endParaRPr lang="it-IT" sz="1800" b="1" dirty="0" smtClean="0"/>
          </a:p>
          <a:p>
            <a:pPr marL="0" indent="0">
              <a:buNone/>
            </a:pPr>
            <a:r>
              <a:rPr lang="it-IT" sz="2000" b="1" dirty="0" smtClean="0"/>
              <a:t>1</a:t>
            </a:r>
            <a:r>
              <a:rPr lang="it-IT" sz="2000" b="1" dirty="0"/>
              <a:t>.</a:t>
            </a:r>
            <a:r>
              <a:rPr lang="it-IT" sz="2000" dirty="0"/>
              <a:t> </a:t>
            </a:r>
            <a:endParaRPr lang="it-IT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Le </a:t>
            </a:r>
            <a:r>
              <a:rPr lang="it-IT" sz="2000" dirty="0"/>
              <a:t>istituzioni scolastiche, nel rispetto della libertà di insegnamento, della libertà di scelta educativa delle famiglie e delle finalità generali del sistema, a norma dell'articolo 8 concretizzano gli obiettivi nazionali in percorsi formativi funzionali alla realizzazione del </a:t>
            </a:r>
            <a:r>
              <a:rPr lang="it-IT" sz="2000" b="1" dirty="0"/>
              <a:t>diritto ad apprendere e alla crescita educativa di tutti gli alunni, riconoscono e valorizzano le diversità, promuovono le potenzialità di ciascuno adottando tutte le iniziative utili al raggiungimento del successo formativo</a:t>
            </a:r>
            <a:r>
              <a:rPr lang="it-IT" sz="2000" dirty="0"/>
              <a:t>.</a:t>
            </a:r>
          </a:p>
          <a:p>
            <a:pPr>
              <a:lnSpc>
                <a:spcPct val="150000"/>
              </a:lnSpc>
            </a:pPr>
            <a:endParaRPr lang="it-IT" sz="2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it-IT" sz="2000" b="1" dirty="0" smtClean="0"/>
              <a:t>2</a:t>
            </a:r>
            <a:r>
              <a:rPr lang="it-IT" sz="2000" b="1" dirty="0"/>
              <a:t>.</a:t>
            </a:r>
            <a:r>
              <a:rPr lang="it-IT" sz="2000" dirty="0"/>
              <a:t> </a:t>
            </a:r>
            <a:endParaRPr lang="it-IT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Nell'esercizio </a:t>
            </a:r>
            <a:r>
              <a:rPr lang="it-IT" sz="2000" dirty="0"/>
              <a:t>dell'</a:t>
            </a:r>
            <a:r>
              <a:rPr lang="it-IT" sz="2000" b="1" dirty="0"/>
              <a:t>autonomia didattica </a:t>
            </a:r>
            <a:r>
              <a:rPr lang="it-IT" sz="2000" dirty="0"/>
              <a:t>le istituzioni scolastiche regolano i tempi dell'insegnamento e dello svolgimento delle singole discipline e attività </a:t>
            </a:r>
            <a:r>
              <a:rPr lang="it-IT" sz="2000" b="1" dirty="0"/>
              <a:t>nel modo più adeguato al tipo di studi e ai ritmi di apprendimento degli alunni. A tal fine le istituzioni scolastiche possono adottare tutte le forme di flessibilità che ritengono opportune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369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4299" y="0"/>
            <a:ext cx="9613901" cy="1300766"/>
          </a:xfrm>
        </p:spPr>
        <p:txBody>
          <a:bodyPr/>
          <a:lstStyle/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Flessibilità didattica DPR 275/1999 art. 4.2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7899" y="1300766"/>
            <a:ext cx="8915401" cy="5023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Le </a:t>
            </a:r>
            <a:r>
              <a:rPr lang="it-IT" dirty="0" smtClean="0"/>
              <a:t>istituzioni scolastiche possono adottare </a:t>
            </a:r>
            <a:r>
              <a:rPr lang="it-IT" b="1" dirty="0" smtClean="0"/>
              <a:t>tutte le forme di flessibilità </a:t>
            </a:r>
            <a:r>
              <a:rPr lang="it-IT" dirty="0" smtClean="0"/>
              <a:t>che ritengono opportune:</a:t>
            </a:r>
          </a:p>
          <a:p>
            <a:endParaRPr lang="it-IT" dirty="0" smtClean="0"/>
          </a:p>
          <a:p>
            <a:r>
              <a:rPr lang="it-IT" dirty="0" smtClean="0"/>
              <a:t>Orari e calendari</a:t>
            </a:r>
          </a:p>
          <a:p>
            <a:endParaRPr lang="it-IT" dirty="0" smtClean="0"/>
          </a:p>
          <a:p>
            <a:r>
              <a:rPr lang="it-IT" dirty="0" smtClean="0"/>
              <a:t>Personalizzazione </a:t>
            </a:r>
            <a:r>
              <a:rPr lang="it-IT" dirty="0" smtClean="0"/>
              <a:t>educativa e didattica</a:t>
            </a:r>
          </a:p>
          <a:p>
            <a:endParaRPr lang="it-IT" dirty="0" smtClean="0"/>
          </a:p>
          <a:p>
            <a:r>
              <a:rPr lang="it-IT" dirty="0" smtClean="0"/>
              <a:t>Personalizzazione </a:t>
            </a:r>
            <a:r>
              <a:rPr lang="it-IT" dirty="0" smtClean="0"/>
              <a:t>degli obiettivi formativi</a:t>
            </a:r>
          </a:p>
          <a:p>
            <a:endParaRPr lang="it-IT" dirty="0" smtClean="0"/>
          </a:p>
          <a:p>
            <a:r>
              <a:rPr lang="it-IT" dirty="0" smtClean="0"/>
              <a:t>Personalizzazione </a:t>
            </a:r>
            <a:r>
              <a:rPr lang="it-IT" dirty="0" smtClean="0"/>
              <a:t>dei percorsi formativi</a:t>
            </a:r>
            <a:endParaRPr lang="it-IT" dirty="0"/>
          </a:p>
        </p:txBody>
      </p:sp>
      <p:pic>
        <p:nvPicPr>
          <p:cNvPr id="11266" name="Picture 2" descr="https://cdn.powerofpositivity.com/wp-content/uploads/2015/06/multi-tasking-over-worked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2383932"/>
            <a:ext cx="4156075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55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1"/>
            <a:ext cx="11518900" cy="114622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è il compito del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docente, </a:t>
            </a:r>
            <a:b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secondo i dettami dell’autonomia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scolastica?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9900" y="1326524"/>
            <a:ext cx="8166100" cy="5531476"/>
          </a:xfrm>
        </p:spPr>
        <p:txBody>
          <a:bodyPr>
            <a:normAutofit lnSpcReduction="10000"/>
          </a:bodyPr>
          <a:lstStyle/>
          <a:p>
            <a:endParaRPr lang="it-IT" dirty="0" smtClean="0"/>
          </a:p>
          <a:p>
            <a:r>
              <a:rPr lang="it-IT" dirty="0" smtClean="0"/>
              <a:t>portare </a:t>
            </a:r>
            <a:r>
              <a:rPr lang="it-IT" dirty="0" smtClean="0"/>
              <a:t>l’allievo al </a:t>
            </a:r>
            <a:r>
              <a:rPr lang="it-IT" b="1" dirty="0" smtClean="0"/>
              <a:t>successo </a:t>
            </a:r>
            <a:r>
              <a:rPr lang="it-IT" b="1" dirty="0" smtClean="0"/>
              <a:t>formativo</a:t>
            </a:r>
            <a:endParaRPr lang="it-IT" dirty="0" smtClean="0"/>
          </a:p>
          <a:p>
            <a:endParaRPr lang="it-IT" sz="1300" dirty="0" smtClean="0"/>
          </a:p>
          <a:p>
            <a:r>
              <a:rPr lang="it-IT" dirty="0" smtClean="0"/>
              <a:t>il docente è</a:t>
            </a:r>
            <a:r>
              <a:rPr lang="it-IT" b="1" dirty="0" smtClean="0"/>
              <a:t> responsabile</a:t>
            </a:r>
            <a:r>
              <a:rPr lang="it-IT" dirty="0" smtClean="0"/>
              <a:t> del lavoro </a:t>
            </a:r>
            <a:r>
              <a:rPr lang="it-IT" dirty="0" smtClean="0"/>
              <a:t>didattico, e ne risponde quando l’alunno </a:t>
            </a:r>
            <a:r>
              <a:rPr lang="it-IT" dirty="0" smtClean="0"/>
              <a:t>non </a:t>
            </a:r>
            <a:r>
              <a:rPr lang="it-IT" dirty="0" smtClean="0"/>
              <a:t>raggiunge </a:t>
            </a:r>
            <a:r>
              <a:rPr lang="it-IT" dirty="0" smtClean="0"/>
              <a:t>i risultati</a:t>
            </a:r>
          </a:p>
          <a:p>
            <a:endParaRPr lang="it-IT" sz="1200" dirty="0"/>
          </a:p>
          <a:p>
            <a:r>
              <a:rPr lang="it-IT" b="1" dirty="0" smtClean="0"/>
              <a:t>la scuola inclusiva</a:t>
            </a:r>
            <a:r>
              <a:rPr lang="it-IT" dirty="0" smtClean="0"/>
              <a:t>: rispetta le individualità, dove gli insegnanti devono portare ciascun allievo al massimo livello di formazione</a:t>
            </a:r>
          </a:p>
          <a:p>
            <a:endParaRPr lang="it-IT" sz="1100" dirty="0"/>
          </a:p>
          <a:p>
            <a:r>
              <a:rPr lang="it-IT" dirty="0" smtClean="0"/>
              <a:t>si deve parlare di classi fatte da </a:t>
            </a:r>
            <a:r>
              <a:rPr lang="it-IT" b="1" dirty="0" smtClean="0"/>
              <a:t>allievi uguali</a:t>
            </a:r>
            <a:r>
              <a:rPr lang="it-IT" dirty="0" smtClean="0"/>
              <a:t> (per diritti e obblighi) </a:t>
            </a:r>
            <a:r>
              <a:rPr lang="it-IT" b="1" dirty="0" smtClean="0"/>
              <a:t>e diversi tra loro</a:t>
            </a:r>
            <a:r>
              <a:rPr lang="it-IT" dirty="0" smtClean="0"/>
              <a:t> (ognuno ha la propria modalità di apprendimento a cui dobbiamo tenere conto) </a:t>
            </a:r>
            <a:endParaRPr lang="it-IT" dirty="0"/>
          </a:p>
        </p:txBody>
      </p:sp>
      <p:pic>
        <p:nvPicPr>
          <p:cNvPr id="12290" name="Picture 2" descr="http://previews.123rf.com/images/norwayblue/norwayblue1308/norwayblue130800004/21572649-Docente-femminile-ammiccanti-con-puntatore-stick-File-contiene-sfumature-la-miscelazione-strumento--Archivio-Fotograf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1692667"/>
            <a:ext cx="3377325" cy="393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5909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 n. 53/2003 e D. </a:t>
            </a:r>
            <a:r>
              <a:rPr lang="it-IT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Lgs</a:t>
            </a:r>
            <a:r>
              <a:rPr lang="it-IT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59/2004: </a:t>
            </a:r>
            <a:r>
              <a:rPr lang="it-IT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centralità </a:t>
            </a:r>
            <a:r>
              <a:rPr lang="it-IT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persona</a:t>
            </a:r>
            <a:endParaRPr lang="it-IT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9269" y="1737359"/>
            <a:ext cx="8033658" cy="5120641"/>
          </a:xfrm>
        </p:spPr>
        <p:txBody>
          <a:bodyPr>
            <a:normAutofit/>
          </a:bodyPr>
          <a:lstStyle/>
          <a:p>
            <a:endParaRPr lang="it-IT" sz="2000" dirty="0"/>
          </a:p>
          <a:p>
            <a:r>
              <a:rPr lang="it-IT" dirty="0" smtClean="0"/>
              <a:t>La scuola è chiamata a realizzare </a:t>
            </a:r>
            <a:r>
              <a:rPr lang="it-IT" b="1" dirty="0" smtClean="0"/>
              <a:t>percorsi formativi </a:t>
            </a:r>
            <a:r>
              <a:rPr lang="it-IT" dirty="0" smtClean="0"/>
              <a:t>rispondenti </a:t>
            </a:r>
            <a:r>
              <a:rPr lang="it-IT" dirty="0" smtClean="0"/>
              <a:t>alle </a:t>
            </a:r>
            <a:r>
              <a:rPr lang="it-IT" b="1" dirty="0" smtClean="0"/>
              <a:t>inclinazioni personali degli studenti </a:t>
            </a:r>
            <a:r>
              <a:rPr lang="it-IT" b="1" dirty="0"/>
              <a:t>e </a:t>
            </a:r>
            <a:r>
              <a:rPr lang="it-IT" b="1" dirty="0" smtClean="0"/>
              <a:t>tesi alla </a:t>
            </a:r>
            <a:r>
              <a:rPr lang="it-IT" b="1" dirty="0" smtClean="0"/>
              <a:t>valorizzazione </a:t>
            </a:r>
            <a:r>
              <a:rPr lang="it-IT" b="1" dirty="0"/>
              <a:t>della </a:t>
            </a:r>
            <a:r>
              <a:rPr lang="it-IT" b="1" dirty="0" smtClean="0"/>
              <a:t>persona </a:t>
            </a:r>
            <a:r>
              <a:rPr lang="it-IT" b="1" dirty="0" smtClean="0"/>
              <a:t>umana</a:t>
            </a:r>
            <a:r>
              <a:rPr lang="it-IT" dirty="0"/>
              <a:t>;</a:t>
            </a:r>
            <a:r>
              <a:rPr lang="it-IT" dirty="0" smtClean="0"/>
              <a:t> sempre nel </a:t>
            </a:r>
            <a:r>
              <a:rPr lang="it-IT" dirty="0"/>
              <a:t>rispetto dei ritmi dell'età </a:t>
            </a:r>
            <a:r>
              <a:rPr lang="it-IT" dirty="0" smtClean="0"/>
              <a:t>evolutiva, delle </a:t>
            </a:r>
            <a:r>
              <a:rPr lang="it-IT" dirty="0"/>
              <a:t>differenze </a:t>
            </a:r>
            <a:r>
              <a:rPr lang="it-IT" dirty="0" smtClean="0"/>
              <a:t>e dell'identità </a:t>
            </a:r>
            <a:r>
              <a:rPr lang="it-IT" dirty="0"/>
              <a:t>di </a:t>
            </a:r>
            <a:r>
              <a:rPr lang="it-IT" dirty="0" smtClean="0"/>
              <a:t>ciascuno…</a:t>
            </a:r>
          </a:p>
          <a:p>
            <a:endParaRPr lang="it-IT" dirty="0"/>
          </a:p>
          <a:p>
            <a:r>
              <a:rPr lang="it-IT" b="1" dirty="0" smtClean="0"/>
              <a:t>Obiettivo</a:t>
            </a:r>
            <a:r>
              <a:rPr lang="it-IT" dirty="0" smtClean="0"/>
              <a:t>: </a:t>
            </a:r>
          </a:p>
          <a:p>
            <a:pPr marL="0" indent="0">
              <a:buNone/>
            </a:pPr>
            <a:r>
              <a:rPr lang="it-IT" dirty="0" smtClean="0"/>
              <a:t>adottare il p</a:t>
            </a:r>
            <a:r>
              <a:rPr lang="it-IT" dirty="0" smtClean="0"/>
              <a:t>rincipio </a:t>
            </a:r>
            <a:r>
              <a:rPr lang="it-IT" dirty="0" smtClean="0"/>
              <a:t>della personalizzazione dell’insegnamento</a:t>
            </a:r>
            <a:endParaRPr lang="it-IT" dirty="0"/>
          </a:p>
        </p:txBody>
      </p:sp>
      <p:pic>
        <p:nvPicPr>
          <p:cNvPr id="13314" name="Picture 2" descr="http://www.ilpaesedeibambinichesorridono.it/images/teatro/opere/guglielmo/tell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10" y="1868305"/>
            <a:ext cx="3153896" cy="466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61703"/>
            <a:ext cx="10515600" cy="5615260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Note </a:t>
            </a:r>
            <a:r>
              <a:rPr lang="it-IT" b="1" dirty="0"/>
              <a:t>dell’ufficio scolastico Regionale per l’Emilia </a:t>
            </a:r>
            <a:r>
              <a:rPr lang="it-IT" b="1" dirty="0" smtClean="0"/>
              <a:t>Romagna</a:t>
            </a:r>
          </a:p>
          <a:p>
            <a:endParaRPr lang="it-IT" b="1" dirty="0"/>
          </a:p>
          <a:p>
            <a:r>
              <a:rPr lang="it-IT" dirty="0" smtClean="0"/>
              <a:t>Nota </a:t>
            </a:r>
            <a:r>
              <a:rPr lang="it-IT" dirty="0" err="1"/>
              <a:t>prot</a:t>
            </a:r>
            <a:r>
              <a:rPr lang="it-IT" dirty="0"/>
              <a:t>. 13925 del 4 luglio 2007 in allievi con disturbi specifici dell’apprendimento ma non certificati in base alla Legge 104/92 </a:t>
            </a:r>
          </a:p>
          <a:p>
            <a:r>
              <a:rPr lang="it-IT" dirty="0"/>
              <a:t>Nota </a:t>
            </a:r>
            <a:r>
              <a:rPr lang="it-IT" dirty="0" err="1"/>
              <a:t>prot</a:t>
            </a:r>
            <a:r>
              <a:rPr lang="it-IT" dirty="0"/>
              <a:t>. 1425 del 3 febbraio 2009: disturbi specifici di apprendimento , successo scolastico e strategie didattiche</a:t>
            </a:r>
          </a:p>
          <a:p>
            <a:r>
              <a:rPr lang="it-IT" dirty="0"/>
              <a:t>Nota </a:t>
            </a:r>
            <a:r>
              <a:rPr lang="it-IT" dirty="0" err="1"/>
              <a:t>prot</a:t>
            </a:r>
            <a:r>
              <a:rPr lang="it-IT" dirty="0"/>
              <a:t>. 11930 del 18 febbraio 2010 e Delibera ER n. 108 del 1 febbraio 2010 Programma regionale operativo per i disturbi specifici di apprendimento in Emilia Romagna</a:t>
            </a:r>
          </a:p>
          <a:p>
            <a:endParaRPr lang="it-IT" dirty="0"/>
          </a:p>
        </p:txBody>
      </p:sp>
      <p:pic>
        <p:nvPicPr>
          <p:cNvPr id="14338" name="Picture 2" descr="http://www.condifesa.ra.it/wp-content/uploads/2014/03/Regione-Emilia-Romagna-Logo-22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353" y="4588329"/>
            <a:ext cx="1544773" cy="20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4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5130" y="248194"/>
            <a:ext cx="11416939" cy="660980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Nota USR ER </a:t>
            </a:r>
            <a:r>
              <a:rPr lang="it-IT" dirty="0" err="1"/>
              <a:t>prot</a:t>
            </a:r>
            <a:r>
              <a:rPr lang="it-IT" dirty="0"/>
              <a:t> 3573 del 26 maggio 2011 con riferimento ad esami di STATO E SCRUTINI </a:t>
            </a:r>
            <a:r>
              <a:rPr lang="it-IT" dirty="0" smtClean="0"/>
              <a:t>FINALI</a:t>
            </a:r>
          </a:p>
          <a:p>
            <a:endParaRPr lang="it-IT" sz="1500" dirty="0"/>
          </a:p>
          <a:p>
            <a:r>
              <a:rPr lang="it-IT" dirty="0"/>
              <a:t>12 luglio 2011 escono le linee guida alla Legge 170 e Decreto Ministeriale n. </a:t>
            </a:r>
            <a:r>
              <a:rPr lang="it-IT" dirty="0" smtClean="0"/>
              <a:t>5669/2011</a:t>
            </a:r>
          </a:p>
          <a:p>
            <a:endParaRPr lang="it-IT" sz="1500" dirty="0"/>
          </a:p>
          <a:p>
            <a:r>
              <a:rPr lang="it-IT" dirty="0"/>
              <a:t>Nota USR ER </a:t>
            </a:r>
            <a:r>
              <a:rPr lang="it-IT" dirty="0" err="1"/>
              <a:t>prot</a:t>
            </a:r>
            <a:r>
              <a:rPr lang="it-IT" dirty="0"/>
              <a:t>. 14003 del 14 luglio 2011 Diagnosi di DSA non rilasciata dal servizio sanitario nazionale con validità transitoria ai fini del riconoscimento dei diritti sanciti dalla Legge 170/2010</a:t>
            </a:r>
          </a:p>
          <a:p>
            <a:endParaRPr lang="it-IT" sz="1700" dirty="0" smtClean="0"/>
          </a:p>
          <a:p>
            <a:r>
              <a:rPr lang="it-IT" dirty="0" smtClean="0"/>
              <a:t>Nota </a:t>
            </a:r>
            <a:r>
              <a:rPr lang="it-IT" dirty="0"/>
              <a:t>USR ER </a:t>
            </a:r>
            <a:r>
              <a:rPr lang="it-IT" dirty="0" err="1"/>
              <a:t>prot</a:t>
            </a:r>
            <a:r>
              <a:rPr lang="it-IT" dirty="0"/>
              <a:t>. 20362 del 2 dicembre 2011 diagnosi di privati e trasmissione delle stesse al referente ASL del territorio</a:t>
            </a:r>
          </a:p>
          <a:p>
            <a:endParaRPr lang="it-IT" sz="1600" dirty="0" smtClean="0"/>
          </a:p>
          <a:p>
            <a:r>
              <a:rPr lang="it-IT" dirty="0" smtClean="0"/>
              <a:t>Nota </a:t>
            </a:r>
            <a:r>
              <a:rPr lang="it-IT" dirty="0"/>
              <a:t>USR ER </a:t>
            </a:r>
            <a:r>
              <a:rPr lang="it-IT" dirty="0" err="1"/>
              <a:t>prot</a:t>
            </a:r>
            <a:r>
              <a:rPr lang="it-IT" dirty="0"/>
              <a:t>. 312 del 10 gennaio 2012 segnalazioni scolastiche di DSA</a:t>
            </a:r>
          </a:p>
          <a:p>
            <a:endParaRPr lang="it-IT" sz="1400" dirty="0" smtClean="0"/>
          </a:p>
          <a:p>
            <a:r>
              <a:rPr lang="it-IT" dirty="0" smtClean="0"/>
              <a:t>Ultime </a:t>
            </a:r>
            <a:r>
              <a:rPr lang="it-IT" dirty="0"/>
              <a:t>note sono quelle che riguardano la diagnosi di DSA adulti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2036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0453" y="156121"/>
            <a:ext cx="10515600" cy="793974"/>
          </a:xfrm>
        </p:spPr>
        <p:txBody>
          <a:bodyPr>
            <a:noAutofit/>
          </a:bodyPr>
          <a:lstStyle/>
          <a:p>
            <a:pPr algn="ctr"/>
            <a:r>
              <a:rPr lang="it-IT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DSA e BES</a:t>
            </a:r>
            <a:endParaRPr lang="it-IT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5394" y="1159099"/>
            <a:ext cx="9170126" cy="54637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b="1" dirty="0" smtClean="0"/>
          </a:p>
          <a:p>
            <a:pPr marL="0" indent="0">
              <a:buNone/>
            </a:pPr>
            <a:r>
              <a:rPr lang="it-IT" sz="3200" b="1" dirty="0" smtClean="0"/>
              <a:t>Chi </a:t>
            </a:r>
            <a:r>
              <a:rPr lang="it-IT" sz="3200" b="1" dirty="0" smtClean="0"/>
              <a:t>ha diritto al PDP? </a:t>
            </a:r>
            <a:r>
              <a:rPr lang="it-IT" sz="3200" b="1" dirty="0" smtClean="0"/>
              <a:t>			</a:t>
            </a:r>
            <a:r>
              <a:rPr lang="it-IT" sz="3200" dirty="0" smtClean="0"/>
              <a:t>I </a:t>
            </a:r>
            <a:r>
              <a:rPr lang="it-IT" sz="3200" dirty="0" smtClean="0"/>
              <a:t>DSA e i BES  </a:t>
            </a:r>
          </a:p>
          <a:p>
            <a:endParaRPr lang="it-IT" sz="2000" dirty="0"/>
          </a:p>
          <a:p>
            <a:r>
              <a:rPr lang="it-IT" sz="2400" b="1" dirty="0" smtClean="0"/>
              <a:t>DSA</a:t>
            </a:r>
            <a:r>
              <a:rPr lang="it-IT" sz="2400" dirty="0" smtClean="0"/>
              <a:t>: DISTURBI SPECIFICI DELL’APPRENDIMENTO (dislessia, disgrafia, disortografia, </a:t>
            </a:r>
            <a:r>
              <a:rPr lang="it-IT" sz="2400" dirty="0" err="1" smtClean="0"/>
              <a:t>discalculia</a:t>
            </a:r>
            <a:r>
              <a:rPr lang="it-IT" sz="2400" dirty="0" smtClean="0"/>
              <a:t>) </a:t>
            </a:r>
            <a:r>
              <a:rPr lang="it-IT" sz="2400" b="1" dirty="0" smtClean="0"/>
              <a:t>LEGGE 170, 8 OTTOBRE 2010</a:t>
            </a:r>
          </a:p>
          <a:p>
            <a:endParaRPr lang="it-IT" sz="2000" dirty="0"/>
          </a:p>
          <a:p>
            <a:r>
              <a:rPr lang="it-IT" sz="2400" b="1" dirty="0" smtClean="0"/>
              <a:t>BES</a:t>
            </a:r>
            <a:r>
              <a:rPr lang="it-IT" sz="2400" dirty="0" smtClean="0"/>
              <a:t>: BISOGNI EDUCATIVI SPECIALI (ALUNNI CON SVANTAGGIO ECONOMICO; CON SVANTAGGIO LINGUISTICO; CON SVANTAGGIO CULTURALE; TUTTI I DSA NON CERTIFICATI; ALUNNI CON FUNZIONAMENTO COGNITIVO LENTO; ADHD) </a:t>
            </a:r>
            <a:r>
              <a:rPr lang="it-IT" sz="2400" b="1" dirty="0" smtClean="0"/>
              <a:t>Direttiva Bisogni educativi speciali 27/12/ 2012</a:t>
            </a:r>
          </a:p>
          <a:p>
            <a:endParaRPr lang="it-IT" sz="2000" dirty="0" smtClean="0"/>
          </a:p>
          <a:p>
            <a:r>
              <a:rPr lang="it-IT" sz="2400" dirty="0" smtClean="0"/>
              <a:t>cioè </a:t>
            </a:r>
            <a:r>
              <a:rPr lang="it-IT" sz="2400" dirty="0" smtClean="0"/>
              <a:t>tutti coloro che non rientrano nella L. 104  </a:t>
            </a:r>
            <a:endParaRPr lang="it-IT" sz="2400" dirty="0"/>
          </a:p>
        </p:txBody>
      </p:sp>
      <p:sp>
        <p:nvSpPr>
          <p:cNvPr id="4" name="Freccia a destra 3"/>
          <p:cNvSpPr/>
          <p:nvPr/>
        </p:nvSpPr>
        <p:spPr>
          <a:xfrm>
            <a:off x="4637314" y="1593669"/>
            <a:ext cx="1306286" cy="378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362" name="Picture 2" descr="http://www.associazioneartemo.it/wp-content/uploads/2014/06/fogl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48" y="4127864"/>
            <a:ext cx="2969287" cy="229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5316807" cy="92532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DES? </a:t>
            </a: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100" b="1" dirty="0"/>
              <a:t/>
            </a:r>
            <a:br>
              <a:rPr lang="it-IT" sz="100" b="1" dirty="0"/>
            </a:br>
            <a:r>
              <a:rPr lang="it-IT" sz="2700" b="1" dirty="0" smtClean="0"/>
              <a:t>Docenti esasperati spaesati</a:t>
            </a:r>
            <a:endParaRPr lang="it-IT" sz="27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3337" y="2176529"/>
            <a:ext cx="8255358" cy="4346620"/>
          </a:xfrm>
        </p:spPr>
        <p:txBody>
          <a:bodyPr>
            <a:noAutofit/>
          </a:bodyPr>
          <a:lstStyle/>
          <a:p>
            <a:r>
              <a:rPr lang="it-IT" dirty="0" smtClean="0"/>
              <a:t>una giungla di sigle</a:t>
            </a:r>
          </a:p>
          <a:p>
            <a:endParaRPr lang="it-IT" dirty="0"/>
          </a:p>
          <a:p>
            <a:r>
              <a:rPr lang="it-IT" dirty="0" smtClean="0"/>
              <a:t>rischio di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DROPOUT</a:t>
            </a:r>
            <a:r>
              <a:rPr lang="it-IT" dirty="0" smtClean="0"/>
              <a:t> degli studenti</a:t>
            </a:r>
          </a:p>
          <a:p>
            <a:r>
              <a:rPr lang="it-IT" dirty="0" smtClean="0"/>
              <a:t>rischio di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BURNOUT</a:t>
            </a:r>
            <a:r>
              <a:rPr lang="it-IT" dirty="0" smtClean="0"/>
              <a:t> dei docenti</a:t>
            </a:r>
          </a:p>
          <a:p>
            <a:r>
              <a:rPr lang="it-IT" dirty="0" smtClean="0"/>
              <a:t>rischio di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</a:t>
            </a:r>
            <a:r>
              <a:rPr lang="it-IT" dirty="0" smtClean="0"/>
              <a:t> dei genitori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dirty="0" smtClean="0"/>
              <a:t>in conclusione</a:t>
            </a:r>
            <a:r>
              <a:rPr lang="it-IT" dirty="0" smtClean="0"/>
              <a:t>: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comunque </a:t>
            </a:r>
            <a:r>
              <a:rPr lang="it-IT" dirty="0" smtClean="0"/>
              <a:t>la mettiamo qualcosa non </a:t>
            </a:r>
            <a:r>
              <a:rPr lang="it-IT" dirty="0" smtClean="0"/>
              <a:t>funziona, … e i </a:t>
            </a:r>
            <a:r>
              <a:rPr lang="it-IT" dirty="0" smtClean="0"/>
              <a:t>nostri studenti sono tra gli ultimi negli OCSE-PISA </a:t>
            </a:r>
            <a:endParaRPr lang="it-IT" dirty="0"/>
          </a:p>
        </p:txBody>
      </p:sp>
      <p:pic>
        <p:nvPicPr>
          <p:cNvPr id="2050" name="Picture 2" descr="http://3.bp.blogspot.com/-eq4MgQ4nV6k/Vc5K6mInvWI/AAAAAAAADWU/uiADSbK4sWM/s400/p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39" y="113927"/>
            <a:ext cx="5856418" cy="39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1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299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Normativa BES</a:t>
            </a:r>
            <a:endParaRPr lang="it-IT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it-IT" dirty="0" smtClean="0"/>
              <a:t>UNESCO 2000 (educazione per tutti entro il 2015)</a:t>
            </a:r>
          </a:p>
          <a:p>
            <a:r>
              <a:rPr lang="it-IT" b="1" dirty="0" smtClean="0"/>
              <a:t>Direttiva 27/12/2012: </a:t>
            </a:r>
            <a:r>
              <a:rPr lang="it-IT" i="1" dirty="0" smtClean="0"/>
              <a:t>ogni alunno può manifestare Bisogni educativi speciali…rispetto ai quali le scuole è necessario offrano adeguate  e personalizzate risposte </a:t>
            </a:r>
          </a:p>
          <a:p>
            <a:r>
              <a:rPr lang="it-IT" dirty="0" smtClean="0"/>
              <a:t>Circolare ministeriale n. 8 del 6/03/2013</a:t>
            </a:r>
          </a:p>
          <a:p>
            <a:r>
              <a:rPr lang="it-IT" dirty="0" smtClean="0"/>
              <a:t>Nota USR Piemonte del 19/04/2013</a:t>
            </a:r>
          </a:p>
          <a:p>
            <a:r>
              <a:rPr lang="it-IT" b="1" dirty="0" smtClean="0"/>
              <a:t>Nota 21/08/2013 Emilia Romagna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Tutto questo ci invita ad una scuola inclusiva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2568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diritti?</a:t>
            </a:r>
            <a:endParaRPr lang="it-IT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074" y="2125013"/>
            <a:ext cx="6335486" cy="4550107"/>
          </a:xfrm>
        </p:spPr>
        <p:txBody>
          <a:bodyPr>
            <a:normAutofit/>
          </a:bodyPr>
          <a:lstStyle/>
          <a:p>
            <a:r>
              <a:rPr lang="it-IT" dirty="0" smtClean="0"/>
              <a:t>la legge 170 rientra nella TUTELA DEI DIRITTI FONDAMENTALI DELLA PERSONA</a:t>
            </a:r>
          </a:p>
          <a:p>
            <a:endParaRPr lang="it-IT" dirty="0"/>
          </a:p>
          <a:p>
            <a:r>
              <a:rPr lang="it-IT" dirty="0" smtClean="0"/>
              <a:t>la Costituzione italiana negli articoli 3, 9, 24: sancisce il diritto all’uguaglianza, alla promozione </a:t>
            </a:r>
            <a:r>
              <a:rPr lang="it-IT" dirty="0" smtClean="0"/>
              <a:t>della </a:t>
            </a:r>
            <a:r>
              <a:rPr lang="it-IT" dirty="0" smtClean="0"/>
              <a:t>cultura </a:t>
            </a:r>
            <a:r>
              <a:rPr lang="it-IT" dirty="0" smtClean="0"/>
              <a:t>e dell’istruzione</a:t>
            </a:r>
            <a:endParaRPr lang="it-IT" dirty="0" smtClean="0"/>
          </a:p>
          <a:p>
            <a:endParaRPr lang="it-IT" sz="2000" dirty="0"/>
          </a:p>
        </p:txBody>
      </p:sp>
      <p:pic>
        <p:nvPicPr>
          <p:cNvPr id="16386" name="Picture 2" descr="http://www.sapere.it/mediaObject/photogallery/Storia-e-societa/diritto_bilancia/resolutions/res-266x190/diritto_bila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2225101"/>
            <a:ext cx="5213284" cy="43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7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76942" y="25204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it-IT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Legge 170/2010</a:t>
            </a:r>
            <a:endParaRPr lang="it-IT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9430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8537" y="191461"/>
            <a:ext cx="8666172" cy="745017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finalità, art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9817" y="1410788"/>
            <a:ext cx="11717384" cy="52643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4800" b="1" dirty="0" smtClean="0"/>
              <a:t>La </a:t>
            </a:r>
            <a:r>
              <a:rPr lang="it-IT" sz="4800" b="1" dirty="0" smtClean="0"/>
              <a:t>scuola, DEVE…</a:t>
            </a:r>
            <a:endParaRPr lang="it-IT" sz="4800" b="1" dirty="0" smtClean="0"/>
          </a:p>
          <a:p>
            <a:endParaRPr lang="it-IT" sz="1050" dirty="0"/>
          </a:p>
          <a:p>
            <a:r>
              <a:rPr lang="it-IT" sz="2400" dirty="0" smtClean="0"/>
              <a:t>rimuovere gli ostacoli </a:t>
            </a:r>
            <a:r>
              <a:rPr lang="it-IT" sz="2400" dirty="0" smtClean="0"/>
              <a:t>all’apprendimento </a:t>
            </a:r>
            <a:endParaRPr lang="it-IT" sz="2400" dirty="0" smtClean="0"/>
          </a:p>
          <a:p>
            <a:r>
              <a:rPr lang="it-IT" sz="2400" dirty="0" smtClean="0"/>
              <a:t>garantire il </a:t>
            </a:r>
            <a:r>
              <a:rPr lang="it-IT" sz="2400" b="1" dirty="0" smtClean="0"/>
              <a:t>diritto allo studio</a:t>
            </a:r>
            <a:r>
              <a:rPr lang="it-IT" sz="2400" dirty="0" smtClean="0"/>
              <a:t> </a:t>
            </a:r>
          </a:p>
          <a:p>
            <a:r>
              <a:rPr lang="it-IT" sz="2400" b="1" dirty="0" smtClean="0"/>
              <a:t>far conoscere gli strumenti </a:t>
            </a:r>
            <a:r>
              <a:rPr lang="it-IT" sz="2400" b="1" dirty="0" smtClean="0"/>
              <a:t>compensativi</a:t>
            </a:r>
            <a:r>
              <a:rPr lang="it-IT" sz="2400" dirty="0" smtClean="0"/>
              <a:t>, idonei </a:t>
            </a:r>
            <a:r>
              <a:rPr lang="it-IT" sz="2400" dirty="0" smtClean="0"/>
              <a:t>a garantire le uguali opportunità di cui all’art 3 della Costituzione </a:t>
            </a:r>
          </a:p>
          <a:p>
            <a:r>
              <a:rPr lang="it-IT" sz="2400" dirty="0" smtClean="0"/>
              <a:t>adottare </a:t>
            </a:r>
            <a:r>
              <a:rPr lang="it-IT" sz="2400" b="1" dirty="0" smtClean="0"/>
              <a:t>forme di verifica e di valutazione adeguate</a:t>
            </a:r>
            <a:r>
              <a:rPr lang="it-IT" sz="2400" dirty="0" smtClean="0"/>
              <a:t> alle necessità didattiche e pedagogiche degli studenti DSA</a:t>
            </a:r>
          </a:p>
          <a:p>
            <a:r>
              <a:rPr lang="it-IT" sz="2400" dirty="0" smtClean="0"/>
              <a:t>promuovere la </a:t>
            </a:r>
            <a:r>
              <a:rPr lang="it-IT" sz="2400" b="1" dirty="0" smtClean="0"/>
              <a:t>collaborazione tra famiglia, scuola e servizi sanitari</a:t>
            </a:r>
            <a:r>
              <a:rPr lang="it-IT" sz="2400" dirty="0" smtClean="0"/>
              <a:t> durante il percorso scolastico</a:t>
            </a:r>
          </a:p>
          <a:p>
            <a:r>
              <a:rPr lang="it-IT" sz="2400" dirty="0" smtClean="0"/>
              <a:t>promuovere lo </a:t>
            </a:r>
            <a:r>
              <a:rPr lang="it-IT" sz="2400" b="1" dirty="0" smtClean="0"/>
              <a:t>sviluppo delle potenzialità </a:t>
            </a:r>
            <a:r>
              <a:rPr lang="it-IT" sz="2400" b="1" dirty="0" smtClean="0"/>
              <a:t>individuali,</a:t>
            </a:r>
            <a:r>
              <a:rPr lang="it-IT" sz="2400" dirty="0" smtClean="0"/>
              <a:t> </a:t>
            </a:r>
            <a:r>
              <a:rPr lang="it-IT" sz="2400" b="1" dirty="0" smtClean="0"/>
              <a:t>ridurre i disagi emozionali e psicologici</a:t>
            </a:r>
            <a:r>
              <a:rPr lang="it-IT" sz="2400" dirty="0" smtClean="0"/>
              <a:t> dell’allievo</a:t>
            </a:r>
          </a:p>
          <a:p>
            <a:r>
              <a:rPr lang="it-IT" sz="2400" dirty="0" smtClean="0"/>
              <a:t>assicurare </a:t>
            </a:r>
            <a:r>
              <a:rPr lang="it-IT" sz="2400" b="1" dirty="0" smtClean="0"/>
              <a:t>uguali opportunità di sviluppo</a:t>
            </a:r>
            <a:r>
              <a:rPr lang="it-IT" sz="2400" dirty="0" smtClean="0"/>
              <a:t> in ambito sociale  e professionale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407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riconoscimento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definizione della DSA 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8823" y="1690688"/>
            <a:ext cx="10974978" cy="4906055"/>
          </a:xfrm>
        </p:spPr>
        <p:txBody>
          <a:bodyPr>
            <a:normAutofit fontScale="77500" lnSpcReduction="20000"/>
          </a:bodyPr>
          <a:lstStyle/>
          <a:p>
            <a:endParaRPr lang="it-IT" sz="1800" dirty="0" smtClean="0"/>
          </a:p>
          <a:p>
            <a:r>
              <a:rPr lang="it-IT" sz="2600" dirty="0" smtClean="0"/>
              <a:t>Riconosce </a:t>
            </a:r>
            <a:r>
              <a:rPr lang="it-IT" sz="2600" dirty="0" smtClean="0"/>
              <a:t>cosa intendiamo per dislessia, disgrafia, disortografia, </a:t>
            </a:r>
            <a:r>
              <a:rPr lang="it-IT" sz="2600" dirty="0" err="1" smtClean="0"/>
              <a:t>discalculia</a:t>
            </a:r>
            <a:endParaRPr lang="it-IT" sz="2600" dirty="0" smtClean="0"/>
          </a:p>
          <a:p>
            <a:pPr marL="0" indent="0">
              <a:buNone/>
            </a:pPr>
            <a:endParaRPr lang="it-IT" sz="2600" dirty="0"/>
          </a:p>
          <a:p>
            <a:r>
              <a:rPr lang="it-IT" sz="2600" dirty="0" smtClean="0"/>
              <a:t>Questi disturbi si manifestano in presenza di capacità cognitive adeguate, </a:t>
            </a:r>
            <a:r>
              <a:rPr lang="it-IT" sz="2600" dirty="0" smtClean="0"/>
              <a:t>pur in </a:t>
            </a:r>
            <a:r>
              <a:rPr lang="it-IT" sz="2600" dirty="0" smtClean="0"/>
              <a:t>assenza di patologie neurologiche e di deficit </a:t>
            </a:r>
            <a:r>
              <a:rPr lang="it-IT" sz="2600" dirty="0" smtClean="0"/>
              <a:t>sensoriali; </a:t>
            </a:r>
            <a:r>
              <a:rPr lang="it-IT" sz="2600" dirty="0" smtClean="0"/>
              <a:t>comunque </a:t>
            </a:r>
            <a:r>
              <a:rPr lang="it-IT" sz="2600" b="1" dirty="0" smtClean="0"/>
              <a:t>sono una limitazione importante per alcune attività della vita quotidiana</a:t>
            </a:r>
          </a:p>
          <a:p>
            <a:endParaRPr lang="it-IT" sz="2600" dirty="0"/>
          </a:p>
          <a:p>
            <a:r>
              <a:rPr lang="it-IT" sz="2600" b="1" dirty="0" smtClean="0"/>
              <a:t>DSA:</a:t>
            </a:r>
            <a:r>
              <a:rPr lang="it-IT" sz="2600" dirty="0" smtClean="0"/>
              <a:t> disturbi specifici dell’apprendimento</a:t>
            </a:r>
          </a:p>
          <a:p>
            <a:endParaRPr lang="it-IT" sz="2600" dirty="0"/>
          </a:p>
          <a:p>
            <a:r>
              <a:rPr lang="it-IT" sz="2600" dirty="0" smtClean="0"/>
              <a:t>Sono </a:t>
            </a:r>
            <a:r>
              <a:rPr lang="it-IT" sz="2600" b="1" dirty="0" smtClean="0"/>
              <a:t>disabilità</a:t>
            </a:r>
            <a:r>
              <a:rPr lang="it-IT" sz="2600" dirty="0" smtClean="0"/>
              <a:t> di natura neurobiologica e rientrano nelle </a:t>
            </a:r>
            <a:r>
              <a:rPr lang="it-IT" sz="2600" b="1" dirty="0" err="1" smtClean="0"/>
              <a:t>neurodiversità</a:t>
            </a:r>
            <a:r>
              <a:rPr lang="it-IT" sz="2600" dirty="0" smtClean="0"/>
              <a:t> </a:t>
            </a:r>
            <a:r>
              <a:rPr lang="it-IT" sz="2600" dirty="0" smtClean="0"/>
              <a:t>                                            </a:t>
            </a:r>
            <a:r>
              <a:rPr lang="it-IT" sz="2100" dirty="0" smtClean="0"/>
              <a:t>(</a:t>
            </a:r>
            <a:r>
              <a:rPr lang="it-IT" sz="2100" dirty="0" smtClean="0"/>
              <a:t>sviluppo neurologico atipico)</a:t>
            </a:r>
            <a:endParaRPr lang="it-IT" sz="2600" dirty="0" smtClean="0"/>
          </a:p>
          <a:p>
            <a:endParaRPr lang="it-IT" sz="2600" dirty="0"/>
          </a:p>
          <a:p>
            <a:r>
              <a:rPr lang="it-IT" sz="2600" b="1" dirty="0" smtClean="0"/>
              <a:t>Specifici:</a:t>
            </a:r>
            <a:r>
              <a:rPr lang="it-IT" sz="2600" dirty="0" smtClean="0"/>
              <a:t> perché riguardano solo alcune abilità in modo significativo ma circoscritto </a:t>
            </a:r>
            <a:r>
              <a:rPr lang="it-IT" sz="2600" dirty="0" smtClean="0"/>
              <a:t>                             </a:t>
            </a:r>
            <a:r>
              <a:rPr lang="it-IT" sz="1900" dirty="0" smtClean="0"/>
              <a:t>(</a:t>
            </a:r>
            <a:r>
              <a:rPr lang="it-IT" sz="1900" dirty="0" smtClean="0"/>
              <a:t>letto scrittura e memorizzazione</a:t>
            </a:r>
            <a:r>
              <a:rPr lang="it-IT" sz="1900" dirty="0" smtClean="0"/>
              <a:t>)    </a:t>
            </a:r>
          </a:p>
          <a:p>
            <a:pPr marL="0" indent="0">
              <a:buNone/>
            </a:pPr>
            <a:endParaRPr lang="it-IT" sz="2600" dirty="0" smtClean="0"/>
          </a:p>
          <a:p>
            <a:r>
              <a:rPr lang="it-IT" sz="2600" b="1" dirty="0" err="1" smtClean="0"/>
              <a:t>Comorbilità</a:t>
            </a:r>
            <a:r>
              <a:rPr lang="it-IT" sz="2600" b="1" dirty="0" smtClean="0"/>
              <a:t>: </a:t>
            </a:r>
            <a:r>
              <a:rPr lang="it-IT" sz="2600" dirty="0" smtClean="0"/>
              <a:t>questi disturbi possono comparire insieme (disturbo associato)</a:t>
            </a: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5468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troviamo nelle diagnosi?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4765" y="1210614"/>
            <a:ext cx="7380515" cy="56473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2000" b="1" dirty="0" smtClean="0"/>
          </a:p>
          <a:p>
            <a:pPr marL="0" indent="0">
              <a:buNone/>
            </a:pPr>
            <a:r>
              <a:rPr lang="it-IT" sz="2400" b="1" dirty="0" smtClean="0"/>
              <a:t>Codici </a:t>
            </a:r>
            <a:r>
              <a:rPr lang="it-IT" sz="2400" b="1" dirty="0" smtClean="0"/>
              <a:t>ICD10: </a:t>
            </a:r>
          </a:p>
          <a:p>
            <a:pPr marL="0" indent="0">
              <a:buNone/>
            </a:pPr>
            <a:r>
              <a:rPr lang="it-IT" sz="2400" dirty="0" smtClean="0"/>
              <a:t>F81 disturbi specifici </a:t>
            </a:r>
          </a:p>
          <a:p>
            <a:pPr marL="0" indent="0">
              <a:buNone/>
            </a:pPr>
            <a:r>
              <a:rPr lang="it-IT" sz="2400" dirty="0" smtClean="0"/>
              <a:t>F81.0 disturbo specifico </a:t>
            </a:r>
            <a:r>
              <a:rPr lang="it-IT" sz="2400" dirty="0"/>
              <a:t>disturbo specifico di lettura (dislessia)</a:t>
            </a:r>
          </a:p>
          <a:p>
            <a:pPr marL="0" indent="0">
              <a:buNone/>
            </a:pPr>
            <a:r>
              <a:rPr lang="it-IT" sz="2400" dirty="0" smtClean="0"/>
              <a:t>F81.1 della </a:t>
            </a:r>
            <a:r>
              <a:rPr lang="it-IT" sz="2400" dirty="0"/>
              <a:t>compitazione (disortografia)</a:t>
            </a:r>
          </a:p>
          <a:p>
            <a:pPr marL="0" indent="0">
              <a:buNone/>
            </a:pPr>
            <a:r>
              <a:rPr lang="it-IT" sz="2400" dirty="0" smtClean="0"/>
              <a:t>F81.2 </a:t>
            </a:r>
            <a:r>
              <a:rPr lang="it-IT" sz="2400" dirty="0"/>
              <a:t>disturbo specifico delle abilità aritmetiche (</a:t>
            </a:r>
            <a:r>
              <a:rPr lang="it-IT" sz="2400" dirty="0" err="1"/>
              <a:t>discalculia</a:t>
            </a:r>
            <a:r>
              <a:rPr lang="it-IT" sz="2400" dirty="0"/>
              <a:t>)</a:t>
            </a:r>
          </a:p>
          <a:p>
            <a:pPr marL="0" indent="0">
              <a:buNone/>
            </a:pPr>
            <a:r>
              <a:rPr lang="it-IT" sz="2400" dirty="0" smtClean="0"/>
              <a:t>F81.3 disturbo misto delle capacità scolastiche (</a:t>
            </a:r>
            <a:r>
              <a:rPr lang="it-IT" sz="2400" dirty="0" err="1" smtClean="0"/>
              <a:t>comorbilità</a:t>
            </a:r>
            <a:r>
              <a:rPr lang="it-IT" sz="2400" dirty="0" smtClean="0"/>
              <a:t>)</a:t>
            </a:r>
          </a:p>
          <a:p>
            <a:pPr marL="0" indent="0">
              <a:buNone/>
            </a:pPr>
            <a:r>
              <a:rPr lang="it-IT" sz="2400" dirty="0" smtClean="0"/>
              <a:t>F81.8 altri disturbi evolutivi delle capacità scolastiche (disgrafia)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Tutto in presenza di un QI non inferiore a 85</a:t>
            </a: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17410" name="Picture 2" descr="https://image.freepik.com/foto-gratuito/bit-di-sistema-quelli-zeri-codice-binario_121-73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71" y="1449976"/>
            <a:ext cx="4736203" cy="513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30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DSA </a:t>
            </a:r>
            <a:b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Profilo </a:t>
            </a:r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clinico caratteristico</a:t>
            </a:r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7326086" cy="480699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Quoziente intellettivo nella norma</a:t>
            </a:r>
          </a:p>
          <a:p>
            <a:r>
              <a:rPr lang="it-IT" sz="2000" dirty="0" smtClean="0"/>
              <a:t>Lettura ad alta voce molto stentata</a:t>
            </a:r>
          </a:p>
          <a:p>
            <a:r>
              <a:rPr lang="it-IT" sz="2000" dirty="0" smtClean="0"/>
              <a:t>Incapacità a memorizzare </a:t>
            </a:r>
          </a:p>
          <a:p>
            <a:r>
              <a:rPr lang="it-IT" sz="2000" dirty="0" smtClean="0"/>
              <a:t>Difficoltà ortografiche e grafiche</a:t>
            </a:r>
          </a:p>
          <a:p>
            <a:r>
              <a:rPr lang="it-IT" sz="2000" dirty="0" smtClean="0"/>
              <a:t>Difficoltà col sistema dei numeri e del </a:t>
            </a:r>
            <a:r>
              <a:rPr lang="it-IT" sz="2000" dirty="0" smtClean="0"/>
              <a:t>calcolo, nella comprensione logica dei problemi</a:t>
            </a:r>
          </a:p>
          <a:p>
            <a:r>
              <a:rPr lang="it-IT" sz="2000" dirty="0" smtClean="0"/>
              <a:t>Difficoltà nell’apprendimento delle lingue</a:t>
            </a:r>
            <a:endParaRPr lang="it-IT" sz="2000" dirty="0" smtClean="0"/>
          </a:p>
          <a:p>
            <a:endParaRPr lang="it-IT" sz="2000" dirty="0"/>
          </a:p>
          <a:p>
            <a:pPr marL="0" indent="0">
              <a:buNone/>
            </a:pPr>
            <a:r>
              <a:rPr lang="it-IT" sz="2000" b="1" dirty="0" smtClean="0"/>
              <a:t>Possono essere presenti anche:</a:t>
            </a:r>
          </a:p>
          <a:p>
            <a:r>
              <a:rPr lang="it-IT" sz="2000" dirty="0" smtClean="0"/>
              <a:t>Difficoltà di comprensione del testo</a:t>
            </a:r>
          </a:p>
          <a:p>
            <a:r>
              <a:rPr lang="it-IT" sz="2000" dirty="0" smtClean="0"/>
              <a:t>Difficoltà nel linguaggio orale</a:t>
            </a:r>
          </a:p>
          <a:p>
            <a:r>
              <a:rPr lang="it-IT" sz="2000" dirty="0" smtClean="0"/>
              <a:t>Instabilità motoria e disturbi di attenzione</a:t>
            </a:r>
          </a:p>
          <a:p>
            <a:endParaRPr lang="it-IT" sz="2000" dirty="0"/>
          </a:p>
        </p:txBody>
      </p:sp>
      <p:pic>
        <p:nvPicPr>
          <p:cNvPr id="18434" name="Picture 2" descr="http://previews.123rf.com/images/leonido/leonido1108/leonido110800029/10279396-Medico-con-stetoscopio-su-sfondo-bianco-Vector-illustration-Archivio-Fotograf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903" y="1825624"/>
            <a:ext cx="3882349" cy="480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>
            <a:noAutofit/>
          </a:bodyPr>
          <a:lstStyle/>
          <a:p>
            <a:pPr algn="ctr"/>
            <a:r>
              <a:rPr lang="it-IT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</a:t>
            </a:r>
            <a:r>
              <a:rPr lang="it-IT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 compiti della scuola</a:t>
            </a:r>
            <a:endParaRPr lang="it-IT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3437" y="1642820"/>
            <a:ext cx="10616340" cy="5215180"/>
          </a:xfrm>
        </p:spPr>
        <p:txBody>
          <a:bodyPr>
            <a:normAutofit/>
          </a:bodyPr>
          <a:lstStyle/>
          <a:p>
            <a:endParaRPr lang="it-IT" sz="2000" b="1" dirty="0" smtClean="0"/>
          </a:p>
          <a:p>
            <a:r>
              <a:rPr lang="it-IT" sz="2400" b="1" dirty="0" smtClean="0"/>
              <a:t>in </a:t>
            </a:r>
            <a:r>
              <a:rPr lang="it-IT" sz="2400" b="1" dirty="0" smtClean="0"/>
              <a:t>particolare al punto 3: </a:t>
            </a:r>
            <a:r>
              <a:rPr lang="it-IT" sz="2400" dirty="0" smtClean="0"/>
              <a:t>E’ </a:t>
            </a:r>
            <a:r>
              <a:rPr lang="it-IT" sz="2400" b="1" dirty="0" smtClean="0"/>
              <a:t>compito delle scuole </a:t>
            </a:r>
            <a:r>
              <a:rPr lang="it-IT" sz="2400" dirty="0" smtClean="0"/>
              <a:t>di ogni ordine  e grado, comprese quelle dell’infanzia, attivare, previa apposita comunicazione alle famiglie interessate, interventi tempestivi, idonei ad individuare i casi sospetti di DSA degli studenti.. l’esito di tali attività non costituisce, comunque, una diagnosi di DSA   </a:t>
            </a:r>
          </a:p>
          <a:p>
            <a:endParaRPr lang="it-IT" sz="2400" dirty="0"/>
          </a:p>
          <a:p>
            <a:r>
              <a:rPr lang="it-IT" sz="2400" b="1" dirty="0" smtClean="0"/>
              <a:t>cosa significa? </a:t>
            </a:r>
            <a:r>
              <a:rPr lang="it-IT" sz="2400" dirty="0" smtClean="0"/>
              <a:t>Che </a:t>
            </a:r>
            <a:r>
              <a:rPr lang="it-IT" sz="2400" b="1" dirty="0" smtClean="0"/>
              <a:t>la scuola ha l’obbligo di </a:t>
            </a:r>
            <a:r>
              <a:rPr lang="it-IT" sz="2400" dirty="0" smtClean="0"/>
              <a:t>inviare le famiglie al percorso di diagnosi. Questo invito deve essere documentato e protocollato.</a:t>
            </a:r>
          </a:p>
          <a:p>
            <a:endParaRPr lang="it-IT" sz="2400" dirty="0"/>
          </a:p>
          <a:p>
            <a:r>
              <a:rPr lang="it-IT" sz="2400" dirty="0" smtClean="0"/>
              <a:t> non basta dire ai genitori che si ha un sospetto di </a:t>
            </a:r>
            <a:r>
              <a:rPr lang="it-IT" sz="2400" dirty="0" err="1" smtClean="0"/>
              <a:t>dsa</a:t>
            </a:r>
            <a:r>
              <a:rPr lang="it-IT" sz="2400" dirty="0" smtClean="0"/>
              <a:t>, </a:t>
            </a:r>
            <a:r>
              <a:rPr lang="it-IT" sz="2400" b="1" dirty="0" smtClean="0"/>
              <a:t>la scuola deve documentare tutti i passaggi</a:t>
            </a:r>
            <a:r>
              <a:rPr lang="it-IT" sz="2400" dirty="0" smtClean="0"/>
              <a:t> perché in caso di ricorso per bocciatura da parte dei genitori, se manca questo primo passaggio hanno ragione loro!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656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228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4: l’ignoranza non è ammessa!</a:t>
            </a:r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0446" y="1690688"/>
            <a:ext cx="8198605" cy="4973583"/>
          </a:xfrm>
        </p:spPr>
        <p:txBody>
          <a:bodyPr>
            <a:noAutofit/>
          </a:bodyPr>
          <a:lstStyle/>
          <a:p>
            <a:r>
              <a:rPr lang="it-IT" dirty="0" smtClean="0"/>
              <a:t>con la riforma </a:t>
            </a:r>
            <a:r>
              <a:rPr lang="it-IT" b="1" dirty="0" smtClean="0"/>
              <a:t>la </a:t>
            </a:r>
            <a:r>
              <a:rPr lang="it-IT" b="1" dirty="0" smtClean="0"/>
              <a:t>formazione dei docenti è resa obbligatoria</a:t>
            </a:r>
            <a:r>
              <a:rPr lang="it-IT" dirty="0" smtClean="0"/>
              <a:t>, pertanto il non conoscere la legge o le metodologie </a:t>
            </a:r>
            <a:r>
              <a:rPr lang="it-IT" dirty="0" smtClean="0"/>
              <a:t>didattiche, </a:t>
            </a:r>
            <a:r>
              <a:rPr lang="it-IT" dirty="0" smtClean="0"/>
              <a:t>piuttosto che i metodi e strumenti </a:t>
            </a:r>
            <a:r>
              <a:rPr lang="it-IT" dirty="0" smtClean="0"/>
              <a:t>compensativi, </a:t>
            </a:r>
            <a:r>
              <a:rPr lang="it-IT" b="1" dirty="0" smtClean="0"/>
              <a:t>non è più </a:t>
            </a:r>
            <a:r>
              <a:rPr lang="it-IT" b="1" dirty="0" smtClean="0"/>
              <a:t>ammesso!</a:t>
            </a:r>
            <a:endParaRPr lang="it-IT" dirty="0" smtClean="0"/>
          </a:p>
          <a:p>
            <a:endParaRPr lang="it-IT" sz="1400" dirty="0"/>
          </a:p>
          <a:p>
            <a:r>
              <a:rPr lang="it-IT" dirty="0" smtClean="0"/>
              <a:t>A maggior ragione se </a:t>
            </a:r>
            <a:r>
              <a:rPr lang="it-IT" dirty="0" smtClean="0"/>
              <a:t>si tiene conto </a:t>
            </a:r>
            <a:r>
              <a:rPr lang="it-IT" dirty="0" smtClean="0"/>
              <a:t>che, </a:t>
            </a:r>
            <a:r>
              <a:rPr lang="it-IT" dirty="0" smtClean="0"/>
              <a:t>per ogni 25 </a:t>
            </a:r>
            <a:r>
              <a:rPr lang="it-IT" dirty="0" smtClean="0"/>
              <a:t>alunni, si contano ormai una media di 2 </a:t>
            </a:r>
            <a:r>
              <a:rPr lang="it-IT" dirty="0" smtClean="0"/>
              <a:t>certificati e 5 in ombra!!!</a:t>
            </a:r>
          </a:p>
          <a:p>
            <a:endParaRPr lang="it-IT" dirty="0"/>
          </a:p>
          <a:p>
            <a:r>
              <a:rPr lang="it-IT" dirty="0" smtClean="0"/>
              <a:t>anche </a:t>
            </a:r>
            <a:r>
              <a:rPr lang="it-IT" dirty="0" smtClean="0"/>
              <a:t>i BES  alla maturità hanno diritto a presentare il PDP e ad avere tempo in più o compensati con.. </a:t>
            </a:r>
            <a:endParaRPr lang="it-IT" dirty="0"/>
          </a:p>
        </p:txBody>
      </p:sp>
      <p:pic>
        <p:nvPicPr>
          <p:cNvPr id="19458" name="Picture 2" descr="http://www.fantascienza.com/catalogo/imgbank/cover/RP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141" y="1396178"/>
            <a:ext cx="3309662" cy="427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misure educative e didattiche di supporto 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0447" y="2052918"/>
            <a:ext cx="11236272" cy="4564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smtClean="0"/>
              <a:t>La normativa </a:t>
            </a:r>
            <a:r>
              <a:rPr lang="it-IT" sz="2000" dirty="0" smtClean="0"/>
              <a:t>estende </a:t>
            </a:r>
            <a:r>
              <a:rPr lang="it-IT" sz="2000" dirty="0" smtClean="0"/>
              <a:t>a tutti i momenti del percorso scolastico quanto previsto per gli studenti con DSA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E’ diritto dello studente usufruire delle </a:t>
            </a:r>
            <a:r>
              <a:rPr lang="it-IT" sz="2000" b="1" dirty="0" smtClean="0"/>
              <a:t>misure dispensative e utilizzare gli strumenti compensativi </a:t>
            </a:r>
            <a:r>
              <a:rPr lang="it-IT" sz="2000" dirty="0" smtClean="0"/>
              <a:t>più idonei per ridurre il suo particolare disagio e mettere in grado di mostrare le sue competenze nelle varie discipline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b="1" dirty="0" smtClean="0"/>
              <a:t>La scuola deve favorire l’uso degli strumenti compensativi </a:t>
            </a:r>
            <a:r>
              <a:rPr lang="it-IT" sz="2000" dirty="0" smtClean="0"/>
              <a:t>e adottare le eventuali misure dispensative sulla quantità degli esercizi richiesti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Il referente DSA d’Istituto e/o il coordinatore di classe  deve adottare le iniziative necessarie per rendere nota la situazione dello studente anche con i docenti di esame che non hanno fatto parte del </a:t>
            </a:r>
            <a:r>
              <a:rPr lang="it-IT" sz="2000" dirty="0" err="1" smtClean="0"/>
              <a:t>CdC</a:t>
            </a:r>
            <a:r>
              <a:rPr lang="it-IT" sz="2000" dirty="0" smtClean="0"/>
              <a:t>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504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151" y="312221"/>
            <a:ext cx="11835685" cy="944852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Presenze di alunni DSA nella scuola italiana</a:t>
            </a:r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4699" y="1854558"/>
            <a:ext cx="6593984" cy="426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 smtClean="0"/>
              <a:t>n</a:t>
            </a:r>
            <a:r>
              <a:rPr lang="it-IT" sz="3600" dirty="0" smtClean="0"/>
              <a:t>el </a:t>
            </a:r>
            <a:r>
              <a:rPr lang="it-IT" sz="3600" dirty="0" smtClean="0"/>
              <a:t>2013 </a:t>
            </a:r>
            <a:r>
              <a:rPr lang="it-IT" sz="3600" dirty="0" smtClean="0"/>
              <a:t>si è registrato un </a:t>
            </a:r>
            <a:r>
              <a:rPr lang="it-IT" sz="3600" dirty="0" smtClean="0"/>
              <a:t>aumento del 54</a:t>
            </a:r>
            <a:r>
              <a:rPr lang="it-IT" sz="3600" dirty="0" smtClean="0"/>
              <a:t>% rispetto al 2010</a:t>
            </a:r>
            <a:endParaRPr lang="it-IT" sz="3600" dirty="0"/>
          </a:p>
          <a:p>
            <a:pPr marL="0" indent="0">
              <a:buNone/>
            </a:pPr>
            <a:endParaRPr lang="it-IT" sz="3200" b="1" dirty="0" smtClean="0"/>
          </a:p>
          <a:p>
            <a:pPr marL="0" indent="0">
              <a:buNone/>
            </a:pPr>
            <a:r>
              <a:rPr lang="it-IT" sz="3200" b="1" dirty="0" smtClean="0"/>
              <a:t>Dati </a:t>
            </a:r>
            <a:r>
              <a:rPr lang="it-IT" sz="3200" b="1" dirty="0" smtClean="0"/>
              <a:t>MIUR 2015</a:t>
            </a:r>
            <a:r>
              <a:rPr lang="it-IT" sz="3200" b="1" dirty="0" smtClean="0"/>
              <a:t>:</a:t>
            </a:r>
            <a:endParaRPr lang="it-IT" sz="3600" dirty="0"/>
          </a:p>
          <a:p>
            <a:pPr marL="0" indent="0">
              <a:buNone/>
            </a:pPr>
            <a:r>
              <a:rPr lang="it-IT" sz="3600" dirty="0" smtClean="0"/>
              <a:t>186.803 </a:t>
            </a:r>
            <a:r>
              <a:rPr lang="it-IT" sz="3600" dirty="0" smtClean="0"/>
              <a:t>di alunni </a:t>
            </a:r>
            <a:r>
              <a:rPr lang="it-IT" sz="3600" dirty="0" smtClean="0"/>
              <a:t>DSA</a:t>
            </a:r>
            <a:endParaRPr lang="it-IT" sz="3600" dirty="0" smtClean="0"/>
          </a:p>
        </p:txBody>
      </p:sp>
      <p:pic>
        <p:nvPicPr>
          <p:cNvPr id="3074" name="Picture 2" descr="http://previews.123rf.com/images/istidesign/istidesign0711/istidesign071100007/2108805-Crescita-esponenziale-Archivio-Fotograf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83" y="1352283"/>
            <a:ext cx="5209994" cy="537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9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7973" y="365125"/>
            <a:ext cx="11515241" cy="1103067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</a:t>
            </a: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</a:t>
            </a: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PDP</a:t>
            </a: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3953" y="1673817"/>
            <a:ext cx="8261188" cy="4967206"/>
          </a:xfrm>
        </p:spPr>
        <p:txBody>
          <a:bodyPr>
            <a:normAutofit fontScale="92500" lnSpcReduction="20000"/>
          </a:bodyPr>
          <a:lstStyle/>
          <a:p>
            <a:endParaRPr lang="it-IT" sz="2000" dirty="0" smtClean="0"/>
          </a:p>
          <a:p>
            <a:endParaRPr lang="it-IT" sz="800" dirty="0"/>
          </a:p>
          <a:p>
            <a:r>
              <a:rPr lang="it-IT" sz="3200" dirty="0" smtClean="0"/>
              <a:t>si </a:t>
            </a:r>
            <a:r>
              <a:rPr lang="it-IT" sz="3200" dirty="0" smtClean="0"/>
              <a:t>parla di </a:t>
            </a:r>
            <a:r>
              <a:rPr lang="it-IT" sz="3200" b="1" dirty="0" smtClean="0"/>
              <a:t>didattica individualizzata e personalizzata</a:t>
            </a:r>
            <a:r>
              <a:rPr lang="it-IT" sz="3200" dirty="0" smtClean="0"/>
              <a:t>: la scuola deve garantire ed esplicitare con alunni e famiglie gli interventi per ogni singolo caso</a:t>
            </a:r>
          </a:p>
          <a:p>
            <a:endParaRPr lang="it-IT" sz="1400" dirty="0"/>
          </a:p>
          <a:p>
            <a:r>
              <a:rPr lang="it-IT" sz="3200" dirty="0" smtClean="0"/>
              <a:t>deve articolare gli obiettivi sulla base dei livelli e modalità di apprendimento di ogni singolo studente DSA tenendo conto delle abilità da lui possedute</a:t>
            </a:r>
          </a:p>
          <a:p>
            <a:endParaRPr lang="it-IT" sz="1600" dirty="0"/>
          </a:p>
          <a:p>
            <a:r>
              <a:rPr lang="it-IT" sz="3200" dirty="0" smtClean="0"/>
              <a:t>deve cercare di potenziare attraverso la didattica personalizzata quelle funzioni non coinvolte nel disturbo e </a:t>
            </a:r>
            <a:r>
              <a:rPr lang="it-IT" sz="3200" dirty="0" smtClean="0"/>
              <a:t>valorizzare </a:t>
            </a:r>
            <a:r>
              <a:rPr lang="it-IT" sz="3200" dirty="0" smtClean="0"/>
              <a:t>i successi dello </a:t>
            </a:r>
            <a:r>
              <a:rPr lang="it-IT" sz="3200" dirty="0" smtClean="0"/>
              <a:t>studente</a:t>
            </a:r>
          </a:p>
          <a:p>
            <a:endParaRPr lang="it-IT" sz="900" dirty="0"/>
          </a:p>
        </p:txBody>
      </p:sp>
      <p:pic>
        <p:nvPicPr>
          <p:cNvPr id="20482" name="Picture 2" descr="https://gianlucalopresti.files.wordpress.com/2015/03/come-fare-richiestapdp-a-scuola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141" y="3314054"/>
            <a:ext cx="3326969" cy="332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3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didattico personalizzato</a:t>
            </a:r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pPr marL="514350" indent="-514350">
              <a:buAutoNum type="alphaLcParenR"/>
            </a:pPr>
            <a:r>
              <a:rPr lang="it-IT" dirty="0" smtClean="0"/>
              <a:t>si basa su un patto educativo tra scuola, studente, famiglia e specialista</a:t>
            </a:r>
          </a:p>
          <a:p>
            <a:pPr marL="514350" indent="-514350">
              <a:buAutoNum type="alphaLcParenR"/>
            </a:pPr>
            <a:r>
              <a:rPr lang="it-IT" dirty="0" smtClean="0"/>
              <a:t>nessuna delle parti può venire meno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oltre al disturbo e dati dello studente deve contenere</a:t>
            </a:r>
            <a:r>
              <a:rPr lang="it-IT" dirty="0" smtClean="0"/>
              <a:t>:</a:t>
            </a:r>
          </a:p>
          <a:p>
            <a:r>
              <a:rPr lang="it-IT" sz="2600" dirty="0" smtClean="0"/>
              <a:t>Le attività didattiche individualizzate</a:t>
            </a:r>
          </a:p>
          <a:p>
            <a:r>
              <a:rPr lang="it-IT" sz="2600" dirty="0" smtClean="0"/>
              <a:t>Attività didattiche personalizzate</a:t>
            </a:r>
          </a:p>
          <a:p>
            <a:r>
              <a:rPr lang="it-IT" sz="2600" dirty="0" smtClean="0"/>
              <a:t>Strumenti compensativi utilizzati</a:t>
            </a:r>
          </a:p>
          <a:p>
            <a:r>
              <a:rPr lang="it-IT" sz="2600" dirty="0" smtClean="0"/>
              <a:t>Misure dispensative adottate</a:t>
            </a:r>
          </a:p>
          <a:p>
            <a:r>
              <a:rPr lang="it-IT" sz="2600" dirty="0" smtClean="0"/>
              <a:t>Forme di verifica e valutazione personalizzate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3566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5464" y="123986"/>
            <a:ext cx="11747716" cy="1241176"/>
          </a:xfrm>
        </p:spPr>
        <p:txBody>
          <a:bodyPr>
            <a:no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significa didattica individualizzata e personalizzata?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5464" y="1571223"/>
            <a:ext cx="7419227" cy="52867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significa che, </a:t>
            </a:r>
            <a:r>
              <a:rPr lang="it-IT" dirty="0" smtClean="0"/>
              <a:t>per ciascuno </a:t>
            </a:r>
            <a:r>
              <a:rPr lang="it-IT" dirty="0" smtClean="0"/>
              <a:t>studente, vi </a:t>
            </a:r>
            <a:r>
              <a:rPr lang="it-IT" dirty="0" smtClean="0"/>
              <a:t>sono obiettivi </a:t>
            </a:r>
            <a:r>
              <a:rPr lang="it-IT" dirty="0" smtClean="0"/>
              <a:t>diversi; </a:t>
            </a:r>
            <a:r>
              <a:rPr lang="it-IT" dirty="0" smtClean="0"/>
              <a:t>nel rispetto degli obiettivi generali e specifici di apprendimento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esempio</a:t>
            </a:r>
            <a:r>
              <a:rPr lang="it-IT" b="1" dirty="0" smtClean="0"/>
              <a:t>:</a:t>
            </a:r>
            <a:r>
              <a:rPr lang="it-IT" dirty="0" smtClean="0"/>
              <a:t> un DSA deve arrivare come il resto della classe a conoscere Pitagora attraverso una metodologia di apprendimento e didattica diversa dal resto dei compagni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2485246" y="3289515"/>
            <a:ext cx="3099661" cy="759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506" name="Picture 2" descr="http://4.bp.blogspot.com/-v6tAFe1yTAc/U4j8C_k1fmI/AAAAAAAAIBM/II27eqiXVpQ/s1200/IMG_3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60" y="1778429"/>
            <a:ext cx="4151315" cy="415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15744"/>
            <a:ext cx="10515600" cy="1034184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Normativa art. 5 comma </a:t>
            </a:r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9491" y="1440872"/>
            <a:ext cx="11346873" cy="5320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i="1" dirty="0" smtClean="0"/>
              <a:t>agli </a:t>
            </a:r>
            <a:r>
              <a:rPr lang="it-IT" sz="3200" i="1" dirty="0" smtClean="0"/>
              <a:t>studenti con DSA sono garantite, durante il percorso di istruzione e di formazione scolastica e universitaria, </a:t>
            </a:r>
            <a:r>
              <a:rPr lang="it-IT" sz="3200" b="1" i="1" dirty="0" smtClean="0"/>
              <a:t>adeguate forme di verifica e valutazione</a:t>
            </a:r>
            <a:r>
              <a:rPr lang="it-IT" sz="3200" i="1" dirty="0" smtClean="0"/>
              <a:t>, anche per quanto concerne gli esami di Stato e di ammissione all’Università nonché gli esami </a:t>
            </a:r>
            <a:r>
              <a:rPr lang="it-IT" sz="3200" i="1" dirty="0" smtClean="0"/>
              <a:t>universitari</a:t>
            </a:r>
            <a:endParaRPr lang="it-IT" sz="3200" i="1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400" b="1" dirty="0" smtClean="0"/>
              <a:t>Cioè?</a:t>
            </a:r>
            <a:endParaRPr lang="it-IT" sz="2400" b="1" dirty="0"/>
          </a:p>
          <a:p>
            <a:pPr marL="0" indent="0">
              <a:buNone/>
            </a:pPr>
            <a:r>
              <a:rPr lang="it-IT" sz="2400" dirty="0" smtClean="0"/>
              <a:t>Significa che </a:t>
            </a:r>
            <a:r>
              <a:rPr lang="it-IT" sz="2400" b="1" dirty="0" smtClean="0"/>
              <a:t>lo studente DSA gode di misure dispensative </a:t>
            </a:r>
            <a:r>
              <a:rPr lang="it-IT" sz="2400" dirty="0" smtClean="0"/>
              <a:t>(tempi più lunghi; orale anziché scritto; numero di esercizi inferiore calibrati su criteri di valutazione diversa, terza prova con risposte chiuse) e </a:t>
            </a:r>
            <a:r>
              <a:rPr lang="it-IT" sz="2400" b="1" dirty="0" smtClean="0"/>
              <a:t>usufruisce di strumenti compensativi </a:t>
            </a:r>
            <a:r>
              <a:rPr lang="it-IT" sz="2400" dirty="0" smtClean="0"/>
              <a:t>(formule, mappe, sunti, calcolatrice, uso del pc, del dizionario informatico per la lingua straniera, traduttore, audio libri, </a:t>
            </a:r>
            <a:r>
              <a:rPr lang="it-IT" sz="2400" dirty="0" err="1" smtClean="0"/>
              <a:t>reader</a:t>
            </a:r>
            <a:r>
              <a:rPr lang="it-IT" sz="2400" dirty="0" smtClean="0"/>
              <a:t> o lettura ad alta voce dei testi d’esame) </a:t>
            </a:r>
            <a:r>
              <a:rPr lang="it-IT" sz="2400" b="1" u="sng" dirty="0" smtClean="0"/>
              <a:t>sempre!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269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7146" y="101889"/>
            <a:ext cx="11617036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Ministeriale n. 5669 del 12/07/ 2011</a:t>
            </a:r>
            <a:b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Esami di primo e secondo ciclo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7146" y="1731817"/>
            <a:ext cx="7308272" cy="49876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 smtClean="0"/>
              <a:t>Gli alunni con certificazione DSA possono sostenere la </a:t>
            </a:r>
            <a:r>
              <a:rPr lang="it-IT" sz="3200" dirty="0" smtClean="0"/>
              <a:t>prova</a:t>
            </a:r>
          </a:p>
          <a:p>
            <a:pPr marL="0" indent="0">
              <a:buNone/>
            </a:pPr>
            <a:endParaRPr lang="it-IT" sz="3200" dirty="0" smtClean="0"/>
          </a:p>
          <a:p>
            <a:r>
              <a:rPr lang="it-IT" dirty="0" smtClean="0"/>
              <a:t>con </a:t>
            </a:r>
            <a:r>
              <a:rPr lang="it-IT" dirty="0" smtClean="0"/>
              <a:t>l’</a:t>
            </a:r>
            <a:r>
              <a:rPr lang="it-IT" b="1" dirty="0" smtClean="0"/>
              <a:t>ausilio degli strumenti </a:t>
            </a:r>
            <a:r>
              <a:rPr lang="it-IT" b="1" dirty="0" smtClean="0"/>
              <a:t>compensativi</a:t>
            </a:r>
            <a:endParaRPr lang="it-IT" sz="3600" b="1" dirty="0"/>
          </a:p>
          <a:p>
            <a:r>
              <a:rPr lang="it-IT" dirty="0" smtClean="0"/>
              <a:t>con </a:t>
            </a:r>
            <a:r>
              <a:rPr lang="it-IT" dirty="0" smtClean="0"/>
              <a:t>un </a:t>
            </a:r>
            <a:r>
              <a:rPr lang="it-IT" b="1" dirty="0" smtClean="0"/>
              <a:t>tempo aggiuntivo </a:t>
            </a:r>
            <a:r>
              <a:rPr lang="it-IT" dirty="0" smtClean="0"/>
              <a:t>stabilito dalla singola commissione di esame che dovrà tenere conto della </a:t>
            </a:r>
            <a:r>
              <a:rPr lang="it-IT" dirty="0" smtClean="0"/>
              <a:t>documentazione</a:t>
            </a:r>
            <a:r>
              <a:rPr lang="it-IT" dirty="0"/>
              <a:t> </a:t>
            </a:r>
            <a:r>
              <a:rPr lang="it-IT" dirty="0" smtClean="0"/>
              <a:t>(di regola </a:t>
            </a:r>
            <a:r>
              <a:rPr lang="it-IT" b="1" dirty="0" smtClean="0"/>
              <a:t>30 minuti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Questo vale </a:t>
            </a:r>
            <a:r>
              <a:rPr lang="it-IT" b="1" dirty="0" smtClean="0"/>
              <a:t>anche per le prove INVALSI</a:t>
            </a:r>
            <a:r>
              <a:rPr lang="it-IT" dirty="0" smtClean="0"/>
              <a:t> </a:t>
            </a:r>
            <a:r>
              <a:rPr lang="it-IT" sz="2000" dirty="0" smtClean="0"/>
              <a:t>(PROVA NAZIONALE ALLEGATO TECNICO 2014)</a:t>
            </a:r>
            <a:endParaRPr lang="it-IT" sz="2000" dirty="0"/>
          </a:p>
        </p:txBody>
      </p:sp>
      <p:pic>
        <p:nvPicPr>
          <p:cNvPr id="22530" name="Picture 2" descr="http://media.studentville.it/editoriali_media/img/0966289037ad9846c5e994be2a91ba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18" y="1731818"/>
            <a:ext cx="43087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endParaRPr lang="it-IT" sz="2000" b="1" dirty="0" smtClean="0"/>
          </a:p>
          <a:p>
            <a:endParaRPr lang="it-IT" b="1" dirty="0"/>
          </a:p>
          <a:p>
            <a:r>
              <a:rPr lang="it-IT" b="1" dirty="0" smtClean="0"/>
              <a:t>la </a:t>
            </a:r>
            <a:r>
              <a:rPr lang="it-IT" b="1" dirty="0" smtClean="0"/>
              <a:t>scuola deve dichiarare </a:t>
            </a:r>
            <a:r>
              <a:rPr lang="it-IT" dirty="0" smtClean="0"/>
              <a:t>gli strumenti compensativi e tutte le misure dispensative adottate e l’eventualità della dispensa o esonero sulle lingue</a:t>
            </a:r>
          </a:p>
          <a:p>
            <a:endParaRPr lang="it-IT" dirty="0"/>
          </a:p>
          <a:p>
            <a:r>
              <a:rPr lang="it-IT" b="1" dirty="0" smtClean="0"/>
              <a:t>deve dichiarare i</a:t>
            </a:r>
            <a:r>
              <a:rPr lang="it-IT" dirty="0" smtClean="0"/>
              <a:t> </a:t>
            </a:r>
            <a:r>
              <a:rPr lang="it-IT" b="1" dirty="0" smtClean="0"/>
              <a:t>criteri di valutazione personalizzata</a:t>
            </a:r>
            <a:r>
              <a:rPr lang="it-IT" dirty="0" smtClean="0"/>
              <a:t> per tutte le prove d’esame compresa la prova orale</a:t>
            </a:r>
          </a:p>
          <a:p>
            <a:endParaRPr lang="it-IT" dirty="0"/>
          </a:p>
          <a:p>
            <a:r>
              <a:rPr lang="it-IT" dirty="0" smtClean="0"/>
              <a:t>i </a:t>
            </a:r>
            <a:r>
              <a:rPr lang="it-IT" b="1" dirty="0" smtClean="0"/>
              <a:t>criteri di valutazione </a:t>
            </a:r>
            <a:r>
              <a:rPr lang="it-IT" dirty="0" smtClean="0"/>
              <a:t>devono essere attenti ai </a:t>
            </a:r>
            <a:r>
              <a:rPr lang="it-IT" b="1" dirty="0" smtClean="0"/>
              <a:t>contenuti</a:t>
            </a:r>
            <a:r>
              <a:rPr lang="it-IT" dirty="0" smtClean="0"/>
              <a:t> piuttosto che alla forma, sia nelle prove scritte, sia alle Prove Nazionali Invalsi, sia in fase di colloquio orale</a:t>
            </a:r>
          </a:p>
          <a:p>
            <a:endParaRPr lang="it-IT" dirty="0"/>
          </a:p>
          <a:p>
            <a:r>
              <a:rPr lang="it-IT" b="1" dirty="0" smtClean="0"/>
              <a:t>i testi delle prove scritte devono essere redatti secondo i criteri della leggibilità</a:t>
            </a:r>
            <a:r>
              <a:rPr lang="it-IT" dirty="0" smtClean="0"/>
              <a:t>: rispetto del fonte, grandezza, interlinea, affollamento visivo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95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7803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Esame </a:t>
            </a:r>
            <a:r>
              <a:rPr lang="it-IT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Stato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36372"/>
            <a:ext cx="8977745" cy="5621628"/>
          </a:xfrm>
        </p:spPr>
        <p:txBody>
          <a:bodyPr>
            <a:normAutofit/>
          </a:bodyPr>
          <a:lstStyle/>
          <a:p>
            <a:endParaRPr lang="it-IT" sz="2000" dirty="0" smtClean="0"/>
          </a:p>
          <a:p>
            <a:pPr marL="0" indent="0">
              <a:buNone/>
            </a:pPr>
            <a:r>
              <a:rPr lang="it-IT" sz="3600" i="1" dirty="0" smtClean="0"/>
              <a:t>..</a:t>
            </a:r>
            <a:r>
              <a:rPr lang="it-IT" sz="3600" i="1" dirty="0" smtClean="0"/>
              <a:t>il doveroso rispetto della normativa non deve però «introdurre» in sede di esame di Stato «novità» alle quali lo studente non è stato abituato: se per 3/5 anni l’alunno ha usufruito di un lettore umano, in sede di esame userà </a:t>
            </a:r>
            <a:r>
              <a:rPr lang="it-IT" sz="3600" i="1" dirty="0" smtClean="0"/>
              <a:t>quello… non </a:t>
            </a:r>
            <a:r>
              <a:rPr lang="it-IT" sz="3600" i="1" dirty="0" smtClean="0"/>
              <a:t>possiamo pedagogicamente e psicologicamente sostituire il tutor con il file audio o con la sintesi vocale.. </a:t>
            </a:r>
            <a:endParaRPr lang="it-IT" sz="3600" i="1" dirty="0"/>
          </a:p>
        </p:txBody>
      </p:sp>
      <p:pic>
        <p:nvPicPr>
          <p:cNvPr id="23554" name="Picture 2" descr="http://www.organizzareitalia.com/wp-content/uploads/2013/01/direz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2726892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DPR n. 122/2009 valutazione degli alunni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DSA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ATTENZIONE!!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109" y="1634836"/>
            <a:ext cx="9019309" cy="5084619"/>
          </a:xfrm>
        </p:spPr>
        <p:txBody>
          <a:bodyPr>
            <a:noAutofit/>
          </a:bodyPr>
          <a:lstStyle/>
          <a:p>
            <a:endParaRPr lang="it-IT" sz="2400" b="1" dirty="0" smtClean="0"/>
          </a:p>
          <a:p>
            <a:r>
              <a:rPr lang="it-IT" sz="2400" b="1" dirty="0" smtClean="0"/>
              <a:t>la </a:t>
            </a:r>
            <a:r>
              <a:rPr lang="it-IT" sz="2400" b="1" dirty="0" smtClean="0"/>
              <a:t>valutazione e la verifica degli apprendimenti</a:t>
            </a:r>
            <a:r>
              <a:rPr lang="it-IT" sz="2400" dirty="0" smtClean="0"/>
              <a:t>, comprese quelle effettuate in sede d’esame conclusivo dei cicli, </a:t>
            </a:r>
            <a:r>
              <a:rPr lang="it-IT" sz="2400" b="1" dirty="0" smtClean="0"/>
              <a:t>devono tenere conto delle specifiche situazioni soggettive di tali alunni</a:t>
            </a:r>
            <a:r>
              <a:rPr lang="it-IT" sz="2400" dirty="0" smtClean="0"/>
              <a:t>; a tal fine, nello svolgimento dell’attività didattica e delle prove d’esame, sono adottati, nell’ambito delle risorse finanziarie disponibili a legislazione vigente, gli strumenti metodologico-didattici compensativi e dispensativi ritenuti più idonei  </a:t>
            </a:r>
          </a:p>
          <a:p>
            <a:endParaRPr lang="it-IT" sz="2400" dirty="0"/>
          </a:p>
          <a:p>
            <a:r>
              <a:rPr lang="it-IT" sz="2400" b="1" dirty="0" smtClean="0"/>
              <a:t>nel diploma finale rilasciato </a:t>
            </a:r>
            <a:r>
              <a:rPr lang="it-IT" sz="2400" dirty="0" smtClean="0"/>
              <a:t>al termine degli esami non viene fatta menzione delle modalità di svolgimento e della differenziazione delle prove.</a:t>
            </a:r>
          </a:p>
          <a:p>
            <a:pPr marL="0" indent="0">
              <a:buNone/>
            </a:pPr>
            <a:endParaRPr lang="it-IT" sz="1600" b="1" dirty="0" smtClean="0"/>
          </a:p>
        </p:txBody>
      </p:sp>
      <p:pic>
        <p:nvPicPr>
          <p:cNvPr id="24578" name="Picture 2" descr="http://www.sipafer.net/public/700xN/47439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893" y="2313709"/>
            <a:ext cx="290634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0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Perché?</a:t>
            </a:r>
            <a:endParaRPr lang="it-IT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7876309" cy="4351338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r>
              <a:rPr lang="it-IT" dirty="0" smtClean="0"/>
              <a:t>il legislatore respinge l’idea che i disturbi specifici dell’apprendimento siano necessariamente disfunzionali e da correggere, ma piuttosto che, </a:t>
            </a:r>
            <a:r>
              <a:rPr lang="it-IT" b="1" dirty="0" smtClean="0"/>
              <a:t>in quanto espressione della </a:t>
            </a:r>
            <a:r>
              <a:rPr lang="it-IT" b="1" dirty="0" err="1" smtClean="0"/>
              <a:t>neurodiversità</a:t>
            </a:r>
            <a:r>
              <a:rPr lang="it-IT" b="1" dirty="0" smtClean="0"/>
              <a:t> dell’individuo, siano da riconoscere e rispettare    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86029">
            <a:off x="8233685" y="1706486"/>
            <a:ext cx="3130271" cy="272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07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764" y="1"/>
            <a:ext cx="11333018" cy="1690688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Ministeriale n. 5669/2011 dispensa?!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straniera? 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0110" y="1825624"/>
            <a:ext cx="9545782" cy="48245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/>
              <a:t>le istituzioni scolastiche garantiscono «per l’insegnamento delle lingue straniere, l’uso di strumenti compensativi che favoriscano la </a:t>
            </a:r>
            <a:r>
              <a:rPr lang="it-IT" sz="2400" i="1" dirty="0" smtClean="0"/>
              <a:t>comunicazione verbale </a:t>
            </a:r>
            <a:r>
              <a:rPr lang="it-IT" sz="2400" dirty="0" smtClean="0"/>
              <a:t>e che assicurino ritmi graduali di apprendimento, prevedendo anche, ove risulti utile, la </a:t>
            </a:r>
            <a:r>
              <a:rPr lang="it-IT" sz="2400" b="1" dirty="0" smtClean="0"/>
              <a:t>possibilità della dispensa e dell’esonero</a:t>
            </a:r>
            <a:r>
              <a:rPr lang="it-IT" sz="2400" dirty="0" smtClean="0"/>
              <a:t>» 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b="1" dirty="0" smtClean="0"/>
              <a:t>la dispensa </a:t>
            </a:r>
            <a:r>
              <a:rPr lang="it-IT" sz="2400" dirty="0" smtClean="0"/>
              <a:t>da alcune </a:t>
            </a:r>
            <a:r>
              <a:rPr lang="it-IT" sz="2400" dirty="0" smtClean="0"/>
              <a:t>prestazioni; </a:t>
            </a:r>
            <a:r>
              <a:rPr lang="it-IT" sz="2400" dirty="0" smtClean="0"/>
              <a:t>quando? 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Ad </a:t>
            </a:r>
            <a:r>
              <a:rPr lang="it-IT" sz="2400" dirty="0" smtClean="0"/>
              <a:t>esempio in caso di dislessia e disortografia e prevede:</a:t>
            </a:r>
          </a:p>
          <a:p>
            <a:r>
              <a:rPr lang="it-IT" sz="2400" dirty="0" err="1" smtClean="0"/>
              <a:t>Pdp</a:t>
            </a:r>
            <a:r>
              <a:rPr lang="it-IT" sz="2400" dirty="0" smtClean="0"/>
              <a:t> con </a:t>
            </a:r>
            <a:r>
              <a:rPr lang="it-IT" sz="2400" dirty="0" smtClean="0"/>
              <a:t>specifica </a:t>
            </a:r>
            <a:r>
              <a:rPr lang="it-IT" sz="2400" dirty="0" smtClean="0"/>
              <a:t>la dispensa da valutazione delle prove scritte ma compensate con l’orale</a:t>
            </a:r>
          </a:p>
          <a:p>
            <a:r>
              <a:rPr lang="it-IT" sz="2400" dirty="0" smtClean="0"/>
              <a:t> deve essere specificata la metodologia adottata per arrivare anche con l’orale agli obiettivi della classe</a:t>
            </a:r>
          </a:p>
          <a:p>
            <a:r>
              <a:rPr lang="it-IT" sz="2400" dirty="0" smtClean="0"/>
              <a:t>la prova orale deve valere come lo scritto</a:t>
            </a:r>
          </a:p>
          <a:p>
            <a:endParaRPr lang="it-IT" sz="2400" dirty="0"/>
          </a:p>
        </p:txBody>
      </p:sp>
      <p:pic>
        <p:nvPicPr>
          <p:cNvPr id="26626" name="Picture 2" descr="http://www.smartweek.it/wpsw/wp-content/uploads/2014/06/ROLLING-STONES-UNION-JACK-LIPS-SCM-2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08" y="2832829"/>
            <a:ext cx="3034147" cy="25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608" y="452718"/>
            <a:ext cx="11590985" cy="982187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dei soggetti con DSA</a:t>
            </a:r>
            <a:endParaRPr lang="it-IT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4703" y="1596980"/>
            <a:ext cx="7392473" cy="50613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b="1" dirty="0" smtClean="0"/>
              <a:t>Recuperati</a:t>
            </a:r>
            <a:r>
              <a:rPr lang="it-IT" dirty="0"/>
              <a:t>,</a:t>
            </a:r>
            <a:r>
              <a:rPr lang="it-IT" dirty="0" smtClean="0"/>
              <a:t> </a:t>
            </a:r>
            <a:r>
              <a:rPr lang="it-IT" dirty="0" smtClean="0"/>
              <a:t>circa il 20% </a:t>
            </a:r>
            <a:r>
              <a:rPr lang="it-IT" dirty="0" smtClean="0"/>
              <a:t>                                      </a:t>
            </a:r>
            <a:r>
              <a:rPr lang="it-IT" sz="2000" dirty="0" smtClean="0"/>
              <a:t>(</a:t>
            </a:r>
            <a:r>
              <a:rPr lang="it-IT" sz="2000" dirty="0" smtClean="0"/>
              <a:t>hanno forme molto lievi che vengono compensate durante il percorso scolastico) </a:t>
            </a:r>
            <a:endParaRPr lang="it-IT" dirty="0" smtClean="0"/>
          </a:p>
          <a:p>
            <a:endParaRPr lang="it-IT" dirty="0"/>
          </a:p>
          <a:p>
            <a:r>
              <a:rPr lang="it-IT" b="1" dirty="0" smtClean="0"/>
              <a:t>Compensati,</a:t>
            </a:r>
            <a:r>
              <a:rPr lang="it-IT" dirty="0" smtClean="0"/>
              <a:t> </a:t>
            </a:r>
            <a:r>
              <a:rPr lang="it-IT" dirty="0" smtClean="0"/>
              <a:t>circa il 45% </a:t>
            </a:r>
            <a:r>
              <a:rPr lang="it-IT" dirty="0" smtClean="0"/>
              <a:t>                                </a:t>
            </a:r>
            <a:r>
              <a:rPr lang="it-IT" sz="2000" dirty="0" smtClean="0"/>
              <a:t>(raggiunge </a:t>
            </a:r>
            <a:r>
              <a:rPr lang="it-IT" sz="2000" dirty="0" smtClean="0"/>
              <a:t>un buon grado di compenso grazie </a:t>
            </a:r>
            <a:r>
              <a:rPr lang="it-IT" sz="2000" dirty="0" smtClean="0"/>
              <a:t>anche all’intervento </a:t>
            </a:r>
            <a:r>
              <a:rPr lang="it-IT" sz="2000" dirty="0" smtClean="0"/>
              <a:t>della </a:t>
            </a:r>
            <a:r>
              <a:rPr lang="it-IT" sz="2000" dirty="0" smtClean="0"/>
              <a:t>scuola e dei corsi di aiuto allo studio)</a:t>
            </a:r>
            <a:endParaRPr lang="it-IT" dirty="0" smtClean="0"/>
          </a:p>
          <a:p>
            <a:endParaRPr lang="it-IT" dirty="0"/>
          </a:p>
          <a:p>
            <a:r>
              <a:rPr lang="it-IT" b="1" dirty="0" smtClean="0"/>
              <a:t>Persistenti,</a:t>
            </a:r>
            <a:r>
              <a:rPr lang="it-IT" dirty="0" smtClean="0"/>
              <a:t> </a:t>
            </a:r>
            <a:r>
              <a:rPr lang="it-IT" dirty="0" smtClean="0"/>
              <a:t>il 35% </a:t>
            </a:r>
            <a:r>
              <a:rPr lang="it-IT" dirty="0" smtClean="0"/>
              <a:t>                                                    </a:t>
            </a:r>
            <a:r>
              <a:rPr lang="it-IT" sz="2000" dirty="0" smtClean="0"/>
              <a:t>(ha </a:t>
            </a:r>
            <a:r>
              <a:rPr lang="it-IT" sz="2000" dirty="0" smtClean="0"/>
              <a:t>difficoltà scolastiche e sono a rischio </a:t>
            </a:r>
            <a:r>
              <a:rPr lang="it-IT" sz="2000" dirty="0" smtClean="0"/>
              <a:t>dispersione)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098" name="Picture 2" descr="http://heikoxplore.com/wp-content/uploads/2014/07/vagabond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68" y="1894065"/>
            <a:ext cx="347662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57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Però attenzione!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6 comma 4 DPR. N. 323/1998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953491"/>
            <a:ext cx="12192000" cy="4904509"/>
          </a:xfrm>
        </p:spPr>
        <p:txBody>
          <a:bodyPr>
            <a:normAutofit/>
          </a:bodyPr>
          <a:lstStyle/>
          <a:p>
            <a:endParaRPr lang="it-IT" sz="2000" dirty="0" smtClean="0"/>
          </a:p>
          <a:p>
            <a:pPr marL="0" indent="0">
              <a:buNone/>
            </a:pPr>
            <a:r>
              <a:rPr lang="it-IT" sz="2000" i="1" dirty="0" smtClean="0"/>
              <a:t>«</a:t>
            </a:r>
            <a:r>
              <a:rPr lang="it-IT" sz="2000" b="1" i="1" dirty="0" smtClean="0"/>
              <a:t>le istituzioni scolastiche attuano ogni strategia didattica (e lo devono dimostrare anche scientificamente motivando le scelte didattiche e metodologiche!) per consentire agli alunni con DSA l’apprendimento delle lingue straniere</a:t>
            </a:r>
            <a:r>
              <a:rPr lang="it-IT" sz="2000" i="1" dirty="0" smtClean="0"/>
              <a:t>. A tal fine valorizzano le modalità attraverso cui il discente meglio può esprimere le proprie competenze, privilegiando l’espressione orale, </a:t>
            </a:r>
            <a:r>
              <a:rPr lang="it-IT" sz="2000" i="1" dirty="0" err="1" smtClean="0"/>
              <a:t>nonchè</a:t>
            </a:r>
            <a:r>
              <a:rPr lang="it-IT" sz="2000" i="1" dirty="0" smtClean="0"/>
              <a:t> ricorrendo agli strumenti compensativi e alle misure dispensative più opportune</a:t>
            </a:r>
            <a:r>
              <a:rPr lang="it-IT" sz="2000" i="1" dirty="0" smtClean="0"/>
              <a:t>..»</a:t>
            </a:r>
            <a:endParaRPr lang="it-IT" sz="2000" i="1" dirty="0" smtClean="0"/>
          </a:p>
          <a:p>
            <a:endParaRPr lang="it-IT" sz="2000" dirty="0"/>
          </a:p>
          <a:p>
            <a:r>
              <a:rPr lang="it-IT" sz="2400" dirty="0" smtClean="0"/>
              <a:t>per questo motivo la </a:t>
            </a:r>
            <a:r>
              <a:rPr lang="it-IT" sz="2400" i="1" dirty="0" smtClean="0"/>
              <a:t>Terza prova di esame di Stato può essere fatta a scelta multipla </a:t>
            </a:r>
            <a:r>
              <a:rPr lang="it-IT" sz="2400" dirty="0" smtClean="0"/>
              <a:t>anziché a domanda aperta</a:t>
            </a:r>
          </a:p>
          <a:p>
            <a:endParaRPr lang="it-IT" sz="2400" dirty="0"/>
          </a:p>
          <a:p>
            <a:r>
              <a:rPr lang="it-IT" sz="2400" b="1" dirty="0" smtClean="0"/>
              <a:t>in caso di dispensa dalle prove scritte l’alunno verrà valutato solo sulla base delle prove orali  </a:t>
            </a:r>
            <a:r>
              <a:rPr lang="it-IT" sz="2400" dirty="0" smtClean="0"/>
              <a:t>e </a:t>
            </a:r>
            <a:r>
              <a:rPr lang="it-IT" sz="2400" b="1" dirty="0" smtClean="0"/>
              <a:t>il titolo conseguito sarà comunque valido </a:t>
            </a:r>
            <a:r>
              <a:rPr lang="it-IT" sz="2400" dirty="0" smtClean="0"/>
              <a:t>o per accedere alla scuola secondaria o all’università senza discriminazione!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979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799" y="96983"/>
            <a:ext cx="11596255" cy="1357744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6 comma 5 DM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5669/11, </a:t>
            </a:r>
            <a:b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condizioni per dispensa dallo scritto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" y="1690688"/>
            <a:ext cx="9504218" cy="497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/>
              <a:t>si possono dispensare alunni DSA dalle sole prestazioni scritte in lingua straniera in corso d’anno scolastico e in sede d’esame di Stato, nel caso in cui ricorrano le seguenti condizioni:</a:t>
            </a:r>
          </a:p>
          <a:p>
            <a:endParaRPr lang="it-IT" sz="2400" dirty="0" smtClean="0"/>
          </a:p>
          <a:p>
            <a:r>
              <a:rPr lang="it-IT" sz="2000" dirty="0" smtClean="0"/>
              <a:t>certificazione di </a:t>
            </a:r>
            <a:r>
              <a:rPr lang="it-IT" sz="2000" dirty="0" err="1" smtClean="0"/>
              <a:t>Dsa</a:t>
            </a:r>
            <a:r>
              <a:rPr lang="it-IT" sz="2000" dirty="0" smtClean="0"/>
              <a:t> e motivazione dalla dispensa dalla prova scritta da parte dello specialista (responsabilità dello specialista</a:t>
            </a:r>
            <a:r>
              <a:rPr lang="it-IT" sz="2000" dirty="0" smtClean="0"/>
              <a:t>)</a:t>
            </a:r>
            <a:endParaRPr lang="it-IT" sz="2000" dirty="0" smtClean="0"/>
          </a:p>
          <a:p>
            <a:r>
              <a:rPr lang="it-IT" sz="2000" dirty="0" smtClean="0"/>
              <a:t>richiesta di dispensa da parte della famiglia o dall’allievo </a:t>
            </a:r>
            <a:r>
              <a:rPr lang="it-IT" sz="2000" dirty="0" smtClean="0"/>
              <a:t>maggiorenne</a:t>
            </a:r>
            <a:endParaRPr lang="it-IT" sz="2000" dirty="0" smtClean="0"/>
          </a:p>
          <a:p>
            <a:r>
              <a:rPr lang="it-IT" sz="2000" dirty="0" smtClean="0"/>
              <a:t>approvazione del Consiglio di classe, che confermi la dispensa temporanea o permanente, tenendo conto delle precedenti, </a:t>
            </a:r>
            <a:r>
              <a:rPr lang="it-IT" sz="2000" b="1" dirty="0" smtClean="0"/>
              <a:t>motivando gli interventi effettuati di natura pedagogica e didattica</a:t>
            </a:r>
            <a:r>
              <a:rPr lang="it-IT" sz="2000" dirty="0" smtClean="0"/>
              <a:t> con particolare riferimento ad alcuni percorsi di studi come: liceo linguistico, istituto tecnico per il Turismo e Relazioni internazionali .. (Responsabilità della scuola) </a:t>
            </a:r>
            <a:endParaRPr lang="it-IT" sz="2000" dirty="0"/>
          </a:p>
        </p:txBody>
      </p:sp>
      <p:pic>
        <p:nvPicPr>
          <p:cNvPr id="27650" name="Picture 2" descr="http://lnx.microdesign.tv/images/Divieto%20accesso%20non%20addet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02" y="27486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Ministeriale n.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5669/2011; </a:t>
            </a:r>
            <a:b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esonero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totale dall’apprendimento della lingua ?!  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2510" y="1939637"/>
            <a:ext cx="8728364" cy="423732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per un DSA con particolare gravità e </a:t>
            </a:r>
            <a:r>
              <a:rPr lang="it-IT" sz="3200" dirty="0" err="1" smtClean="0"/>
              <a:t>comorbilità</a:t>
            </a:r>
            <a:r>
              <a:rPr lang="it-IT" sz="3200" dirty="0" smtClean="0"/>
              <a:t> è prevista la dispensa totale dall’apprendimento della lingua straniera art. 13 DPR n. 323/1998</a:t>
            </a:r>
          </a:p>
          <a:p>
            <a:endParaRPr lang="it-IT" sz="3200" dirty="0"/>
          </a:p>
          <a:p>
            <a:r>
              <a:rPr lang="it-IT" sz="3200" b="1" dirty="0" smtClean="0"/>
              <a:t>però l’esame ha prove </a:t>
            </a:r>
            <a:r>
              <a:rPr lang="it-IT" sz="3200" b="1" dirty="0" smtClean="0"/>
              <a:t>differenziate, </a:t>
            </a:r>
            <a:r>
              <a:rPr lang="it-IT" sz="3200" dirty="0" smtClean="0"/>
              <a:t>e alla fine verrà rilasciato un </a:t>
            </a:r>
            <a:r>
              <a:rPr lang="it-IT" sz="3200" b="1" dirty="0" smtClean="0"/>
              <a:t>attestato</a:t>
            </a:r>
            <a:r>
              <a:rPr lang="it-IT" sz="3200" dirty="0" smtClean="0"/>
              <a:t> che non ha valore di diploma</a:t>
            </a:r>
            <a:endParaRPr lang="it-IT" sz="3200" dirty="0"/>
          </a:p>
        </p:txBody>
      </p:sp>
      <p:pic>
        <p:nvPicPr>
          <p:cNvPr id="28674" name="Picture 2" descr="http://www.naturopatiatorino.org/wp-content/uploads/Schermata-2013-10-05-alle-11.50.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82">
            <a:off x="8658448" y="2936362"/>
            <a:ext cx="3177774" cy="224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096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 </a:t>
            </a:r>
            <a:b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misure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 familiari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6544235" cy="4741771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I genitori delegano alla </a:t>
            </a:r>
            <a:r>
              <a:rPr lang="it-IT" b="1" dirty="0" smtClean="0"/>
              <a:t>scuola che si fa carico dello studente DSA </a:t>
            </a:r>
            <a:r>
              <a:rPr lang="it-IT" dirty="0" smtClean="0"/>
              <a:t>e questa provvede perché raggiunga tutti gli obiettivi della sua formazione scolastica. La legge prevede che i genitori però siano coinvolti tanto che, per il </a:t>
            </a:r>
            <a:r>
              <a:rPr lang="it-IT" b="1" dirty="0" smtClean="0"/>
              <a:t>primo ciclo di istruzione</a:t>
            </a:r>
            <a:r>
              <a:rPr lang="it-IT" dirty="0" smtClean="0"/>
              <a:t>, possono richiedere orari di lavoro flessibile per assistere i figli DSA </a:t>
            </a:r>
          </a:p>
          <a:p>
            <a:endParaRPr lang="it-IT" dirty="0"/>
          </a:p>
          <a:p>
            <a:r>
              <a:rPr lang="it-IT" dirty="0" smtClean="0"/>
              <a:t>Non è la famiglia che redige il PDP ma il Consiglio di classe in base alle informazioni desunte dalla diagnosi e dalla famiglia </a:t>
            </a:r>
            <a:endParaRPr lang="it-IT" dirty="0"/>
          </a:p>
        </p:txBody>
      </p:sp>
      <p:pic>
        <p:nvPicPr>
          <p:cNvPr id="29698" name="Picture 2" descr="http://www.icsperlasca.gov.it/wp/wp-content/uploads/2015/12/ricevimento_genitor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78" y="1825625"/>
            <a:ext cx="4585700" cy="47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fa cosa?</a:t>
            </a:r>
            <a:endParaRPr lang="it-IT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3072" y="2178424"/>
            <a:ext cx="7933764" cy="4450976"/>
          </a:xfrm>
        </p:spPr>
        <p:txBody>
          <a:bodyPr>
            <a:normAutofit fontScale="62500" lnSpcReduction="20000"/>
          </a:bodyPr>
          <a:lstStyle/>
          <a:p>
            <a:endParaRPr lang="it-IT" sz="3500" dirty="0" smtClean="0"/>
          </a:p>
          <a:p>
            <a:r>
              <a:rPr lang="it-IT" sz="3500" dirty="0" smtClean="0"/>
              <a:t>La </a:t>
            </a:r>
            <a:r>
              <a:rPr lang="it-IT" sz="3500" dirty="0" smtClean="0"/>
              <a:t>famiglia </a:t>
            </a:r>
            <a:r>
              <a:rPr lang="it-IT" sz="3500" b="1" dirty="0" smtClean="0"/>
              <a:t>consegna la diagnosi alla </a:t>
            </a:r>
            <a:r>
              <a:rPr lang="it-IT" sz="3500" b="1" dirty="0" smtClean="0"/>
              <a:t>scuola</a:t>
            </a:r>
            <a:r>
              <a:rPr lang="it-IT" sz="3500" dirty="0" smtClean="0"/>
              <a:t>, con </a:t>
            </a:r>
            <a:r>
              <a:rPr lang="it-IT" sz="3500" dirty="0" smtClean="0"/>
              <a:t>una lettera di presentazione </a:t>
            </a:r>
          </a:p>
          <a:p>
            <a:endParaRPr lang="it-IT" sz="3500" dirty="0" smtClean="0"/>
          </a:p>
          <a:p>
            <a:r>
              <a:rPr lang="it-IT" sz="3500" dirty="0" smtClean="0"/>
              <a:t>La </a:t>
            </a:r>
            <a:r>
              <a:rPr lang="it-IT" sz="3500" dirty="0" smtClean="0"/>
              <a:t>scuola </a:t>
            </a:r>
            <a:r>
              <a:rPr lang="it-IT" sz="3500" dirty="0" smtClean="0"/>
              <a:t>riceve </a:t>
            </a:r>
            <a:r>
              <a:rPr lang="it-IT" sz="3500" dirty="0" smtClean="0"/>
              <a:t>diagnosi e </a:t>
            </a:r>
            <a:r>
              <a:rPr lang="it-IT" sz="3500" dirty="0" smtClean="0"/>
              <a:t>lettera, </a:t>
            </a:r>
            <a:r>
              <a:rPr lang="it-IT" sz="3500" b="1" dirty="0" smtClean="0"/>
              <a:t>e le fa protocollare</a:t>
            </a:r>
          </a:p>
          <a:p>
            <a:endParaRPr lang="it-IT" sz="3500" dirty="0" smtClean="0"/>
          </a:p>
          <a:p>
            <a:r>
              <a:rPr lang="it-IT" sz="3500" dirty="0" smtClean="0"/>
              <a:t>La </a:t>
            </a:r>
            <a:r>
              <a:rPr lang="it-IT" sz="3500" dirty="0" smtClean="0"/>
              <a:t>scuola ha l’</a:t>
            </a:r>
            <a:r>
              <a:rPr lang="it-IT" sz="3500" b="1" dirty="0" smtClean="0"/>
              <a:t>obbligo di predisporre vari incontri con la </a:t>
            </a:r>
            <a:r>
              <a:rPr lang="it-IT" sz="3500" b="1" dirty="0" smtClean="0"/>
              <a:t>famiglia</a:t>
            </a:r>
            <a:r>
              <a:rPr lang="it-IT" sz="3500" dirty="0" smtClean="0"/>
              <a:t>, con </a:t>
            </a:r>
            <a:r>
              <a:rPr lang="it-IT" sz="3500" dirty="0" smtClean="0"/>
              <a:t>cadenza mensile o bimestrale </a:t>
            </a:r>
            <a:r>
              <a:rPr lang="it-IT" sz="3500" dirty="0" smtClean="0"/>
              <a:t>affinché </a:t>
            </a:r>
            <a:r>
              <a:rPr lang="it-IT" sz="3500" dirty="0" smtClean="0"/>
              <a:t>l’operato dei docenti sia condiviso</a:t>
            </a:r>
          </a:p>
          <a:p>
            <a:endParaRPr lang="it-IT" sz="3500" dirty="0" smtClean="0"/>
          </a:p>
          <a:p>
            <a:r>
              <a:rPr lang="it-IT" sz="3500" dirty="0" smtClean="0"/>
              <a:t>La </a:t>
            </a:r>
            <a:r>
              <a:rPr lang="it-IT" sz="3500" dirty="0"/>
              <a:t>famiglia </a:t>
            </a:r>
            <a:r>
              <a:rPr lang="it-IT" sz="3500" b="1" dirty="0"/>
              <a:t>può richiedere la revisione del PDP</a:t>
            </a:r>
            <a:r>
              <a:rPr lang="it-IT" sz="3500" dirty="0"/>
              <a:t> attraverso una </a:t>
            </a:r>
            <a:r>
              <a:rPr lang="it-IT" sz="3500" dirty="0" smtClean="0"/>
              <a:t>lettera, </a:t>
            </a:r>
            <a:r>
              <a:rPr lang="it-IT" sz="3500" dirty="0"/>
              <a:t>che verrà protocollata e consegnata agli </a:t>
            </a:r>
            <a:r>
              <a:rPr lang="it-IT" sz="3500" dirty="0" smtClean="0"/>
              <a:t>atti</a:t>
            </a:r>
            <a:endParaRPr lang="it-IT" sz="1400" dirty="0" smtClean="0"/>
          </a:p>
          <a:p>
            <a:pPr marL="0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</a:t>
            </a:r>
            <a:endParaRPr lang="it-IT" sz="2000" dirty="0"/>
          </a:p>
        </p:txBody>
      </p:sp>
      <p:pic>
        <p:nvPicPr>
          <p:cNvPr id="30722" name="Picture 2" descr="https://ascuolaconmatilde.files.wordpress.com/2012/08/keep-calm-and-facciamo-i-compiti-delle-vacanze-3.png?w=337&amp;h=3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178424"/>
            <a:ext cx="3402106" cy="396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Incontri con le famiglie (vedi linee guida alla L. 170)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7147"/>
          </a:xfrm>
        </p:spPr>
        <p:txBody>
          <a:bodyPr>
            <a:normAutofit/>
          </a:bodyPr>
          <a:lstStyle/>
          <a:p>
            <a:r>
              <a:rPr lang="it-IT" sz="2000" b="1" dirty="0" smtClean="0"/>
              <a:t>settembre</a:t>
            </a:r>
            <a:r>
              <a:rPr lang="it-IT" sz="2000" dirty="0" smtClean="0"/>
              <a:t>: per vedere precedente </a:t>
            </a:r>
            <a:r>
              <a:rPr lang="it-IT" sz="2000" dirty="0" err="1" smtClean="0"/>
              <a:t>Pdp</a:t>
            </a:r>
            <a:r>
              <a:rPr lang="it-IT" sz="2000" dirty="0" smtClean="0"/>
              <a:t> e documentazione; eventuale incontro con docenti del ciclo precedente; incontro con famiglia e specialista (neuropsichiatra o psicologo)</a:t>
            </a:r>
          </a:p>
          <a:p>
            <a:r>
              <a:rPr lang="it-IT" sz="2000" b="1" dirty="0" smtClean="0"/>
              <a:t>ottobre/novembre</a:t>
            </a:r>
            <a:r>
              <a:rPr lang="it-IT" sz="2000" dirty="0" smtClean="0"/>
              <a:t>: i docenti redigono il </a:t>
            </a:r>
            <a:r>
              <a:rPr lang="it-IT" sz="2000" dirty="0" err="1" smtClean="0"/>
              <a:t>Pdp</a:t>
            </a:r>
            <a:r>
              <a:rPr lang="it-IT" sz="2000" dirty="0" smtClean="0"/>
              <a:t> che deve essere firmato dalla famiglia e accompagnato da una lettera di ricezione (segnalare data di ricevuta e presa visione anche in mancanza di firma da parte dei famigliari)</a:t>
            </a:r>
          </a:p>
          <a:p>
            <a:r>
              <a:rPr lang="it-IT" sz="2000" b="1" dirty="0" smtClean="0"/>
              <a:t>gennaio:</a:t>
            </a:r>
            <a:r>
              <a:rPr lang="it-IT" sz="2000" dirty="0" smtClean="0"/>
              <a:t> verifica del PDP nel consiglio di classe</a:t>
            </a:r>
          </a:p>
          <a:p>
            <a:r>
              <a:rPr lang="it-IT" sz="2000" dirty="0" smtClean="0"/>
              <a:t>febbraio: incontro con la famiglia ed eventuali modifiche al PDP (le modifiche per l’anno in corso hanno termine entro il 31 marzo)</a:t>
            </a:r>
          </a:p>
          <a:p>
            <a:r>
              <a:rPr lang="it-IT" sz="2000" b="1" dirty="0" smtClean="0"/>
              <a:t>maggio:</a:t>
            </a:r>
            <a:r>
              <a:rPr lang="it-IT" sz="2000" dirty="0" smtClean="0"/>
              <a:t> verifica finale del PDP insieme alla famiglia, eventuali previsioni per l’anno successivo e verbalizzazione delle future modifiche</a:t>
            </a:r>
          </a:p>
          <a:p>
            <a:endParaRPr lang="it-IT" sz="2000" dirty="0"/>
          </a:p>
          <a:p>
            <a:pPr marL="0" indent="0">
              <a:buNone/>
            </a:pPr>
            <a:r>
              <a:rPr lang="it-IT" dirty="0" smtClean="0"/>
              <a:t>Nb: anche per gli esami di riparazione valgono </a:t>
            </a:r>
            <a:r>
              <a:rPr lang="it-IT" dirty="0" smtClean="0"/>
              <a:t>le </a:t>
            </a:r>
            <a:r>
              <a:rPr lang="it-IT" dirty="0" smtClean="0"/>
              <a:t>stesse </a:t>
            </a:r>
            <a:r>
              <a:rPr lang="it-IT" dirty="0" smtClean="0"/>
              <a:t>regole, </a:t>
            </a:r>
            <a:r>
              <a:rPr lang="it-IT" dirty="0" smtClean="0"/>
              <a:t>non sono ammesse </a:t>
            </a:r>
            <a:r>
              <a:rPr lang="it-IT" dirty="0" smtClean="0"/>
              <a:t>sorprese!!!!</a:t>
            </a:r>
            <a:endParaRPr lang="it-IT" dirty="0" smtClean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802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parlare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compensativi,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tutti sanno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però che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940" y="2259106"/>
            <a:ext cx="11923059" cy="4598894"/>
          </a:xfrm>
        </p:spPr>
        <p:txBody>
          <a:bodyPr>
            <a:normAutofit lnSpcReduction="10000"/>
          </a:bodyPr>
          <a:lstStyle/>
          <a:p>
            <a:endParaRPr lang="it-IT" sz="2000" b="1" dirty="0" smtClean="0"/>
          </a:p>
          <a:p>
            <a:r>
              <a:rPr lang="it-IT" sz="2400" b="1" dirty="0" smtClean="0"/>
              <a:t>Legge </a:t>
            </a:r>
            <a:r>
              <a:rPr lang="it-IT" sz="2400" b="1" dirty="0" smtClean="0"/>
              <a:t>170/2010 art. 5 comma </a:t>
            </a:r>
            <a:r>
              <a:rPr lang="it-IT" sz="2400" b="1" dirty="0" smtClean="0"/>
              <a:t>2: </a:t>
            </a:r>
            <a:r>
              <a:rPr lang="it-IT" sz="2400" dirty="0" smtClean="0"/>
              <a:t>parla di strumenti compensativi, tecnologie informatiche e mezzi di apprendimento alternativi, </a:t>
            </a:r>
            <a:r>
              <a:rPr lang="it-IT" sz="2400" dirty="0" smtClean="0"/>
              <a:t>nonché di </a:t>
            </a:r>
            <a:r>
              <a:rPr lang="it-IT" sz="2400" b="1" dirty="0" smtClean="0"/>
              <a:t>misure dispensative </a:t>
            </a:r>
            <a:r>
              <a:rPr lang="it-IT" sz="2400" b="1" dirty="0" smtClean="0"/>
              <a:t>rispetto ad </a:t>
            </a:r>
            <a:r>
              <a:rPr lang="it-IT" sz="2400" b="1" dirty="0" smtClean="0"/>
              <a:t>alcune prestazioni non essenziali ai fini della qualità dei concetti da apprendere</a:t>
            </a:r>
          </a:p>
          <a:p>
            <a:endParaRPr lang="it-IT" sz="2400" dirty="0"/>
          </a:p>
          <a:p>
            <a:r>
              <a:rPr lang="it-IT" sz="2400" b="1" dirty="0" smtClean="0"/>
              <a:t>DM n. 5669 art. 4 comma </a:t>
            </a:r>
            <a:r>
              <a:rPr lang="it-IT" sz="2400" b="1" dirty="0" smtClean="0"/>
              <a:t>4: </a:t>
            </a:r>
            <a:r>
              <a:rPr lang="it-IT" sz="2400" dirty="0" smtClean="0"/>
              <a:t>specifica che </a:t>
            </a:r>
            <a:r>
              <a:rPr lang="it-IT" sz="2400" u="sng" dirty="0" smtClean="0"/>
              <a:t>è la scuola che deve assicurare l’impiego di opportuni strumenti compensativi</a:t>
            </a:r>
            <a:r>
              <a:rPr lang="it-IT" sz="2400" dirty="0" smtClean="0"/>
              <a:t>, curando particolarmente l’acquisizione, da parte dell’alunno DSA, delle competenze per un efficiente utilizzo degli stessi..  </a:t>
            </a:r>
          </a:p>
          <a:p>
            <a:endParaRPr lang="it-IT" sz="2400" dirty="0"/>
          </a:p>
          <a:p>
            <a:r>
              <a:rPr lang="it-IT" sz="2400" b="1" dirty="0" smtClean="0"/>
              <a:t>Art 5 comma </a:t>
            </a:r>
            <a:r>
              <a:rPr lang="it-IT" sz="2400" b="1" dirty="0" smtClean="0"/>
              <a:t>5: </a:t>
            </a:r>
            <a:r>
              <a:rPr lang="it-IT" sz="2400" dirty="0" smtClean="0"/>
              <a:t>l’adozione </a:t>
            </a:r>
            <a:r>
              <a:rPr lang="it-IT" sz="2400" dirty="0" smtClean="0"/>
              <a:t>di queste misure serve ad evitare situazioni di affaticamento e di disagio in compiti direttamente coinvolti dal disturbo, senza però ridurre gli obiettivi di apprendimento previsti nei percorsi didattici individualizzati e personalizzati..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349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Fondamentale è…</a:t>
            </a:r>
            <a:endParaRPr lang="it-IT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2353" y="1909482"/>
            <a:ext cx="6602506" cy="4450976"/>
          </a:xfrm>
        </p:spPr>
        <p:txBody>
          <a:bodyPr>
            <a:normAutofit fontScale="92500"/>
          </a:bodyPr>
          <a:lstStyle/>
          <a:p>
            <a:endParaRPr lang="it-IT" sz="2000" b="1" dirty="0" smtClean="0"/>
          </a:p>
          <a:p>
            <a:r>
              <a:rPr lang="it-IT" sz="3200" b="1" dirty="0" smtClean="0"/>
              <a:t>il </a:t>
            </a:r>
            <a:r>
              <a:rPr lang="it-IT" sz="3200" b="1" dirty="0" smtClean="0"/>
              <a:t>raccordo con la </a:t>
            </a:r>
            <a:r>
              <a:rPr lang="it-IT" sz="3200" b="1" dirty="0" smtClean="0"/>
              <a:t>famiglia</a:t>
            </a:r>
            <a:r>
              <a:rPr lang="it-IT" sz="3200" dirty="0" smtClean="0"/>
              <a:t>, </a:t>
            </a:r>
            <a:r>
              <a:rPr lang="it-IT" sz="3200" dirty="0" smtClean="0"/>
              <a:t>che può comunicare alla scuola eventuali osservazioni su esperienze sviluppate dallo studente anche autonomamente o attraverso percorsi extrascolastici</a:t>
            </a:r>
          </a:p>
          <a:p>
            <a:endParaRPr lang="it-IT" sz="3200" dirty="0"/>
          </a:p>
          <a:p>
            <a:r>
              <a:rPr lang="it-IT" sz="3200" dirty="0" smtClean="0"/>
              <a:t>la figura del</a:t>
            </a:r>
            <a:r>
              <a:rPr lang="it-IT" sz="3200" b="1" dirty="0" smtClean="0"/>
              <a:t> referente d’Istituto per i DSA</a:t>
            </a:r>
            <a:r>
              <a:rPr lang="it-IT" sz="3200" dirty="0" smtClean="0"/>
              <a:t> ha funzioni sia verso il Collegio sia verso i Consigli di classe</a:t>
            </a:r>
            <a:endParaRPr lang="it-IT" sz="3200" dirty="0"/>
          </a:p>
        </p:txBody>
      </p:sp>
      <p:pic>
        <p:nvPicPr>
          <p:cNvPr id="31746" name="Picture 2" descr="http://www.danilopontone.it/wp-content/uploads/2011/03/strategia-vincen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59" y="2115110"/>
            <a:ext cx="4706470" cy="424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vogheranews.it/wp/wp-content/uploads/2015/07/riunione-condominio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34471" y="147918"/>
            <a:ext cx="558053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v</a:t>
            </a:r>
            <a:r>
              <a:rPr lang="it-IT" sz="4000" b="1" dirty="0" smtClean="0"/>
              <a:t>erso il collegio…</a:t>
            </a:r>
            <a:endParaRPr lang="it-IT" sz="4000" b="1" dirty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343401" y="3307978"/>
            <a:ext cx="7745506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1800" dirty="0" smtClean="0"/>
              <a:t>fornisce informazioni circa la normativa</a:t>
            </a:r>
          </a:p>
          <a:p>
            <a:pPr>
              <a:buFontTx/>
              <a:buChar char="-"/>
            </a:pPr>
            <a:r>
              <a:rPr lang="it-IT" sz="1800" dirty="0" smtClean="0"/>
              <a:t>fornisce indicazioni su uso degli strumenti compensativi e sulle misure dispensative</a:t>
            </a:r>
          </a:p>
          <a:p>
            <a:pPr>
              <a:buFontTx/>
              <a:buChar char="-"/>
            </a:pPr>
            <a:r>
              <a:rPr lang="it-IT" sz="1800" dirty="0" smtClean="0"/>
              <a:t>collabora nei </a:t>
            </a:r>
            <a:r>
              <a:rPr lang="it-IT" sz="1800" dirty="0" err="1" smtClean="0"/>
              <a:t>CdC</a:t>
            </a:r>
            <a:r>
              <a:rPr lang="it-IT" sz="1800" dirty="0" smtClean="0"/>
              <a:t> per elaborare strategie di intervento</a:t>
            </a:r>
          </a:p>
          <a:p>
            <a:pPr>
              <a:buFontTx/>
              <a:buChar char="-"/>
            </a:pPr>
            <a:r>
              <a:rPr lang="it-IT" sz="1800" dirty="0" smtClean="0"/>
              <a:t>offre supporto ai colleghi con specifici materiali didattici e informativi</a:t>
            </a:r>
          </a:p>
          <a:p>
            <a:pPr>
              <a:buFontTx/>
              <a:buChar char="-"/>
            </a:pPr>
            <a:r>
              <a:rPr lang="it-IT" sz="1800" dirty="0" smtClean="0"/>
              <a:t>diffonde le iniziative</a:t>
            </a:r>
          </a:p>
          <a:p>
            <a:pPr>
              <a:buFontTx/>
              <a:buChar char="-"/>
            </a:pPr>
            <a:r>
              <a:rPr lang="it-IT" sz="1800" dirty="0" smtClean="0"/>
              <a:t>fornisce informazioni riguardo a Enti, Associazioni/Istituzioni, Università</a:t>
            </a:r>
          </a:p>
          <a:p>
            <a:pPr>
              <a:buFontTx/>
              <a:buChar char="-"/>
            </a:pPr>
            <a:r>
              <a:rPr lang="it-IT" sz="1800" dirty="0" smtClean="0"/>
              <a:t>fornisce informazioni riguardo a siti, piattaforme</a:t>
            </a:r>
          </a:p>
          <a:p>
            <a:pPr>
              <a:buFontTx/>
              <a:buChar char="-"/>
            </a:pPr>
            <a:r>
              <a:rPr lang="it-IT" sz="1800" dirty="0" smtClean="0"/>
              <a:t>funge da mediatore tra colleghi, famiglie, studenti (se maggiorenni), operatori dei servizi ecc.. 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2998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9964" y="297349"/>
            <a:ext cx="7409329" cy="6291709"/>
          </a:xfrm>
        </p:spPr>
        <p:txBody>
          <a:bodyPr>
            <a:normAutofit fontScale="92500" lnSpcReduction="10000"/>
          </a:bodyPr>
          <a:lstStyle/>
          <a:p>
            <a:endParaRPr lang="it-IT" sz="2000" dirty="0" smtClean="0"/>
          </a:p>
          <a:p>
            <a:pPr marL="0" indent="0" algn="ctr">
              <a:buNone/>
            </a:pPr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REFERENTE DSA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lnSpc>
                <a:spcPct val="150000"/>
              </a:lnSpc>
              <a:buNone/>
            </a:pPr>
            <a:r>
              <a:rPr lang="it-IT" sz="3200" dirty="0" smtClean="0"/>
              <a:t>deve </a:t>
            </a:r>
            <a:r>
              <a:rPr lang="it-IT" sz="3200" b="1" dirty="0" smtClean="0"/>
              <a:t>promuovere lo sviluppo delle competenze dei colleghi</a:t>
            </a:r>
            <a:r>
              <a:rPr lang="it-IT" sz="3200" dirty="0" smtClean="0"/>
              <a:t>, ponendo altresì attenzione che non si determini alcun meccanismo di delega né alcuna forma di deresponsabilizzazione, ma </a:t>
            </a:r>
            <a:r>
              <a:rPr lang="it-IT" sz="3200" b="1" dirty="0" smtClean="0"/>
              <a:t>operando per sostenere la presa in carica dell’alunno con DSA da parte degli insegnanti di </a:t>
            </a:r>
            <a:r>
              <a:rPr lang="it-IT" sz="3200" b="1" dirty="0" smtClean="0"/>
              <a:t>classe</a:t>
            </a:r>
            <a:r>
              <a:rPr lang="it-IT" sz="3200" dirty="0" smtClean="0"/>
              <a:t> </a:t>
            </a:r>
            <a:endParaRPr lang="it-IT" sz="3200" dirty="0"/>
          </a:p>
        </p:txBody>
      </p:sp>
      <p:pic>
        <p:nvPicPr>
          <p:cNvPr id="33794" name="Picture 2" descr="http://www.bordiglioni.com/A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263" y="0"/>
            <a:ext cx="41409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9397" y="250842"/>
            <a:ext cx="11475075" cy="998806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Legge </a:t>
            </a:r>
            <a:r>
              <a:rPr lang="it-IT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170,  …e </a:t>
            </a:r>
            <a:r>
              <a:rPr lang="it-IT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solo </a:t>
            </a:r>
            <a:endParaRPr lang="it-IT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4096" y="1223890"/>
            <a:ext cx="10844011" cy="5421609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sz="2400" dirty="0" smtClean="0"/>
              <a:t>DPR </a:t>
            </a:r>
            <a:r>
              <a:rPr lang="it-IT" sz="2400" dirty="0"/>
              <a:t>122/2009 Regolamento sulla valutazione (Art. 10)</a:t>
            </a:r>
          </a:p>
          <a:p>
            <a:r>
              <a:rPr lang="it-IT" sz="2400" dirty="0" smtClean="0"/>
              <a:t>Legge 170/2010 </a:t>
            </a:r>
          </a:p>
          <a:p>
            <a:r>
              <a:rPr lang="it-IT" sz="2400" dirty="0" smtClean="0"/>
              <a:t>Decreto Ministeriale </a:t>
            </a:r>
            <a:r>
              <a:rPr lang="it-IT" sz="2400" dirty="0" smtClean="0"/>
              <a:t>12 luglio </a:t>
            </a:r>
            <a:r>
              <a:rPr lang="it-IT" sz="2400" dirty="0" smtClean="0"/>
              <a:t>2011 (linee guida)</a:t>
            </a:r>
            <a:endParaRPr lang="it-IT" sz="2400" dirty="0" smtClean="0"/>
          </a:p>
          <a:p>
            <a:r>
              <a:rPr lang="it-IT" sz="2400" dirty="0"/>
              <a:t>Direttiva Bisogni Educativi Speciali 27/12/2012</a:t>
            </a:r>
          </a:p>
          <a:p>
            <a:r>
              <a:rPr lang="it-IT" sz="2400" dirty="0" smtClean="0"/>
              <a:t>CM </a:t>
            </a:r>
            <a:r>
              <a:rPr lang="it-IT" sz="2400" dirty="0"/>
              <a:t>n. 8 del 6 marzo </a:t>
            </a:r>
            <a:r>
              <a:rPr lang="it-IT" sz="2400" dirty="0" smtClean="0"/>
              <a:t>2013: proposta di Piano annuale per l’</a:t>
            </a:r>
            <a:r>
              <a:rPr lang="it-IT" sz="2400" dirty="0" err="1" smtClean="0"/>
              <a:t>inclusività</a:t>
            </a:r>
            <a:endParaRPr lang="it-IT" sz="2400" dirty="0" smtClean="0"/>
          </a:p>
          <a:p>
            <a:r>
              <a:rPr lang="it-IT" sz="2400" dirty="0"/>
              <a:t>Decreto Interministeriale del 17 aprile 2013 </a:t>
            </a:r>
            <a:r>
              <a:rPr lang="it-IT" sz="2400" dirty="0" err="1"/>
              <a:t>Miur</a:t>
            </a:r>
            <a:r>
              <a:rPr lang="it-IT" sz="2400" dirty="0"/>
              <a:t>- MS con il quale si adottano le «linee guida per la predisposizione dei protocolli regionali per le attività  di individuazione precoce di </a:t>
            </a:r>
            <a:r>
              <a:rPr lang="it-IT" sz="2400" dirty="0" smtClean="0"/>
              <a:t>DSA»</a:t>
            </a:r>
            <a:endParaRPr lang="it-IT" sz="2400" dirty="0"/>
          </a:p>
          <a:p>
            <a:r>
              <a:rPr lang="it-IT" sz="2400" dirty="0" smtClean="0"/>
              <a:t>Ordinanza Ministeriale per </a:t>
            </a:r>
            <a:r>
              <a:rPr lang="it-IT" sz="2400" dirty="0" smtClean="0"/>
              <a:t>Esami Stato 2015</a:t>
            </a:r>
          </a:p>
          <a:p>
            <a:r>
              <a:rPr lang="it-IT" sz="2400" dirty="0" smtClean="0"/>
              <a:t>Accordo Stato Regioni del 25 luglio 2012 «Indicazioni per la diagnosi e la certificazione dei diagnostica dei disturbi specifici di apprendimento (DSA</a:t>
            </a:r>
            <a:r>
              <a:rPr lang="it-IT" sz="2400" dirty="0" smtClean="0"/>
              <a:t>)»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5084925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ilsussidiario.net/img/IMAGOECONOMICA2/GiustiziaLeggeugualepertuttiR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1365" y="107576"/>
            <a:ext cx="1056938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Ricorsi e sentenze</a:t>
            </a:r>
            <a:endParaRPr lang="it-IT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1365" y="3588473"/>
            <a:ext cx="8875059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dirty="0" smtClean="0"/>
              <a:t>Per </a:t>
            </a:r>
            <a:r>
              <a:rPr lang="it-IT" sz="2000" dirty="0"/>
              <a:t>violazione e falsa applicazione della Legge 170: </a:t>
            </a:r>
            <a:r>
              <a:rPr lang="it-IT" sz="2000" dirty="0" smtClean="0"/>
              <a:t>«mancata </a:t>
            </a:r>
            <a:r>
              <a:rPr lang="it-IT" sz="2000" dirty="0"/>
              <a:t>adozione di forme di verifica  e valutazione adeguate alle necessità dello </a:t>
            </a:r>
            <a:r>
              <a:rPr lang="it-IT" sz="2000" dirty="0" smtClean="0"/>
              <a:t>studente»</a:t>
            </a:r>
          </a:p>
          <a:p>
            <a:pPr marL="342900" indent="-342900">
              <a:buFontTx/>
              <a:buChar char="-"/>
            </a:pPr>
            <a:r>
              <a:rPr lang="it-IT" sz="2000" dirty="0" smtClean="0"/>
              <a:t>Per violazione della </a:t>
            </a:r>
            <a:r>
              <a:rPr lang="it-IT" sz="2000" dirty="0"/>
              <a:t>circolare Ministeriale del 27dicembre  2012 e n. 8 del 2013 </a:t>
            </a:r>
            <a:r>
              <a:rPr lang="it-IT" sz="2000" dirty="0" smtClean="0"/>
              <a:t>(Bisogni </a:t>
            </a:r>
            <a:r>
              <a:rPr lang="it-IT" sz="2000" dirty="0"/>
              <a:t>educativi </a:t>
            </a:r>
            <a:r>
              <a:rPr lang="it-IT" sz="2000" dirty="0" smtClean="0"/>
              <a:t>speciali)</a:t>
            </a:r>
          </a:p>
          <a:p>
            <a:pPr marL="342900" indent="-342900">
              <a:buFontTx/>
              <a:buChar char="-"/>
            </a:pPr>
            <a:r>
              <a:rPr lang="it-IT" sz="2000" dirty="0" smtClean="0"/>
              <a:t>Per violazione del </a:t>
            </a:r>
            <a:r>
              <a:rPr lang="it-IT" sz="2000" dirty="0"/>
              <a:t>DPR n 122 del 2009: </a:t>
            </a:r>
            <a:r>
              <a:rPr lang="it-IT" sz="2000" dirty="0" smtClean="0"/>
              <a:t>«è </a:t>
            </a:r>
            <a:r>
              <a:rPr lang="it-IT" sz="2000" dirty="0"/>
              <a:t>previsto che per gli alunni con difficoltà specifiche di apprendimento certificate la valutazione e la verifica degli apprendimenti, anche in sede d’esame, devono tener conto delle specifiche situazioni soggettive degli alunni con l’adozione di tutti gli strumenti metodologici didattici più </a:t>
            </a:r>
            <a:r>
              <a:rPr lang="it-IT" sz="2000" dirty="0" smtClean="0"/>
              <a:t>idonei»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559535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961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Attenzione alla superficialità!</a:t>
            </a:r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4776" y="1421747"/>
            <a:ext cx="11066930" cy="5059735"/>
          </a:xfrm>
        </p:spPr>
        <p:txBody>
          <a:bodyPr>
            <a:normAutofit fontScale="92500"/>
          </a:bodyPr>
          <a:lstStyle/>
          <a:p>
            <a:endParaRPr lang="it-IT" dirty="0" smtClean="0"/>
          </a:p>
          <a:p>
            <a:endParaRPr lang="it-IT" sz="1100" dirty="0"/>
          </a:p>
          <a:p>
            <a:r>
              <a:rPr lang="it-IT" dirty="0" smtClean="0"/>
              <a:t>L’adozione di strumenti compensativi e di misure dispensative </a:t>
            </a:r>
            <a:r>
              <a:rPr lang="it-IT" b="1" dirty="0" smtClean="0"/>
              <a:t>senza una connessa valutazione</a:t>
            </a:r>
            <a:r>
              <a:rPr lang="it-IT" dirty="0" smtClean="0"/>
              <a:t>, con criteri determinati </a:t>
            </a:r>
            <a:r>
              <a:rPr lang="it-IT" i="1" dirty="0" smtClean="0"/>
              <a:t>ad hoc</a:t>
            </a:r>
            <a:r>
              <a:rPr lang="it-IT" dirty="0" smtClean="0"/>
              <a:t> sulle specificità del soggetto DSA, risulta per il legislatore incompleta e manchevole</a:t>
            </a:r>
          </a:p>
          <a:p>
            <a:endParaRPr lang="it-IT" dirty="0"/>
          </a:p>
          <a:p>
            <a:r>
              <a:rPr lang="it-IT" b="1" dirty="0" smtClean="0"/>
              <a:t>Parola d’ordine</a:t>
            </a:r>
            <a:r>
              <a:rPr lang="it-IT" dirty="0" smtClean="0"/>
              <a:t>: DIFFERENZIARE, DIVERSIFICARE, ADEGUARE alle specifiche situazioni soggettive per non violare anche DPR n. 275 1999!</a:t>
            </a:r>
          </a:p>
          <a:p>
            <a:endParaRPr lang="it-IT" dirty="0"/>
          </a:p>
          <a:p>
            <a:r>
              <a:rPr lang="it-IT" dirty="0" smtClean="0"/>
              <a:t>occorre per non violare l’art. 5 Legge 170/2010: </a:t>
            </a:r>
            <a:r>
              <a:rPr lang="it-IT" b="1" dirty="0" smtClean="0"/>
              <a:t>valutare le misure adottate; giustificarle didatticamente e pedagogicamente;</a:t>
            </a:r>
            <a:r>
              <a:rPr lang="it-IT" dirty="0" smtClean="0"/>
              <a:t> monitorare le misure adottate ai fini di </a:t>
            </a:r>
            <a:r>
              <a:rPr lang="it-IT" b="1" dirty="0" smtClean="0"/>
              <a:t>valutarne l’efficacia</a:t>
            </a:r>
            <a:r>
              <a:rPr lang="it-IT" dirty="0" smtClean="0"/>
              <a:t> rispetto al raggiungimento degli obiettivi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31665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problema dei tanti PDP contestati</a:t>
            </a:r>
            <a:endParaRPr lang="it-IT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0" y="2067672"/>
            <a:ext cx="7324165" cy="4351338"/>
          </a:xfrm>
        </p:spPr>
        <p:txBody>
          <a:bodyPr/>
          <a:lstStyle/>
          <a:p>
            <a:r>
              <a:rPr lang="it-IT" dirty="0" smtClean="0"/>
              <a:t>Non vengono sottoposti a valutazione in itinere, creando così numerosi appigli per l’avvio di contenziosi</a:t>
            </a:r>
          </a:p>
          <a:p>
            <a:endParaRPr lang="it-IT" dirty="0"/>
          </a:p>
          <a:p>
            <a:r>
              <a:rPr lang="it-IT" dirty="0" smtClean="0"/>
              <a:t>Occorre un percorso di monitoraggio dei progressi dello studente DSA con relativa documentazione delle scelte effettuate dal CDC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35842" name="Picture 2" descr="https://costanzamiriano.files.wordpress.com/2011/12/litigio-300x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34" y="1663794"/>
            <a:ext cx="4072446" cy="45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4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2856" y="216705"/>
            <a:ext cx="11346288" cy="1400530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queste leggi non bastavano? </a:t>
            </a: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Occorreva </a:t>
            </a: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170?</a:t>
            </a: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6822" y="2096086"/>
            <a:ext cx="8062175" cy="45458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Nota </a:t>
            </a:r>
            <a:r>
              <a:rPr lang="it-IT" dirty="0" smtClean="0"/>
              <a:t>MIUR del </a:t>
            </a:r>
            <a:r>
              <a:rPr lang="it-IT" dirty="0" smtClean="0"/>
              <a:t>5.10.2007: si sottolinea l’aumento degli </a:t>
            </a:r>
            <a:r>
              <a:rPr lang="it-IT" dirty="0" smtClean="0"/>
              <a:t>esposti dei </a:t>
            </a:r>
            <a:r>
              <a:rPr lang="it-IT" dirty="0" smtClean="0"/>
              <a:t>genitori, lamentanti come </a:t>
            </a:r>
            <a:r>
              <a:rPr lang="it-IT" dirty="0" smtClean="0"/>
              <a:t>venissero svilite le difficoltà di apprendimento in soggetti dislessici.</a:t>
            </a:r>
          </a:p>
          <a:p>
            <a:pPr marL="0" indent="0">
              <a:buNone/>
            </a:pPr>
            <a:endParaRPr lang="it-IT" i="1" dirty="0" smtClean="0"/>
          </a:p>
          <a:p>
            <a:pPr marL="0" indent="0">
              <a:buNone/>
            </a:pPr>
            <a:r>
              <a:rPr lang="it-IT" i="1" dirty="0" smtClean="0"/>
              <a:t>Poiché </a:t>
            </a:r>
            <a:r>
              <a:rPr lang="it-IT" i="1" dirty="0" smtClean="0"/>
              <a:t>tali difficoltà si manifestano in persone dotate di quoziente intellettivo nella norma, </a:t>
            </a:r>
            <a:r>
              <a:rPr lang="it-IT" b="1" i="1" dirty="0" smtClean="0"/>
              <a:t>spesso vengono attribuite ad altri fattori: negligenza, scarso impegno o </a:t>
            </a:r>
            <a:r>
              <a:rPr lang="it-IT" b="1" i="1" dirty="0" smtClean="0"/>
              <a:t>interesse</a:t>
            </a:r>
            <a:endParaRPr lang="it-IT" b="1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900" b="1" dirty="0" smtClean="0"/>
          </a:p>
          <a:p>
            <a:pPr marL="0" indent="0">
              <a:buNone/>
            </a:pPr>
            <a:r>
              <a:rPr lang="it-IT" b="1" dirty="0" smtClean="0"/>
              <a:t>Conseguenze</a:t>
            </a:r>
            <a:r>
              <a:rPr lang="it-IT" dirty="0" smtClean="0"/>
              <a:t>: </a:t>
            </a:r>
            <a:r>
              <a:rPr lang="it-IT" dirty="0" err="1" smtClean="0"/>
              <a:t>diminunzione</a:t>
            </a:r>
            <a:r>
              <a:rPr lang="it-IT" dirty="0" smtClean="0"/>
              <a:t> dell’autostima</a:t>
            </a:r>
            <a:r>
              <a:rPr lang="it-IT" dirty="0" smtClean="0"/>
              <a:t>; depressione; comportamenti oppositivi; abbandono scolastico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2745553" y="4729626"/>
            <a:ext cx="2908272" cy="787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 descr="http://www.wakeupnews.eu/wp-content/uploads/2012/03/bambino-distrat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97" y="2243773"/>
            <a:ext cx="3352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3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425" y="171942"/>
            <a:ext cx="11186375" cy="1325563"/>
          </a:xfrm>
        </p:spPr>
        <p:txBody>
          <a:bodyPr>
            <a:no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Perché la scuola ha bisogno di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tante norme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2124" y="1825625"/>
            <a:ext cx="6812924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il </a:t>
            </a:r>
            <a:r>
              <a:rPr lang="it-IT" dirty="0" smtClean="0"/>
              <a:t>principio dell’uguaglianza viene spesso </a:t>
            </a:r>
            <a:r>
              <a:rPr lang="it-IT" dirty="0" smtClean="0"/>
              <a:t>usato per </a:t>
            </a:r>
            <a:r>
              <a:rPr lang="it-IT" b="1" dirty="0" smtClean="0"/>
              <a:t>giustificare l’assenza di scelte</a:t>
            </a:r>
            <a:r>
              <a:rPr lang="it-IT" dirty="0" smtClean="0"/>
              <a:t>, di proposte e di comportamenti differenziati nei confronti degli alunni</a:t>
            </a:r>
          </a:p>
          <a:p>
            <a:endParaRPr lang="it-IT" dirty="0"/>
          </a:p>
          <a:p>
            <a:r>
              <a:rPr lang="it-IT" dirty="0" smtClean="0"/>
              <a:t>«come giustifico agli altri queste scelte</a:t>
            </a:r>
            <a:r>
              <a:rPr lang="it-IT" dirty="0" smtClean="0"/>
              <a:t>?... Trovato! </a:t>
            </a:r>
            <a:r>
              <a:rPr lang="it-IT" b="1" dirty="0"/>
              <a:t>N</a:t>
            </a:r>
            <a:r>
              <a:rPr lang="it-IT" b="1" dirty="0" smtClean="0"/>
              <a:t>on </a:t>
            </a:r>
            <a:r>
              <a:rPr lang="it-IT" b="1" dirty="0" smtClean="0"/>
              <a:t>è giusto perché tutti devono essere trattati allo stesso </a:t>
            </a:r>
            <a:r>
              <a:rPr lang="it-IT" b="1" dirty="0" smtClean="0"/>
              <a:t>modo… </a:t>
            </a:r>
            <a:r>
              <a:rPr lang="it-IT" dirty="0" smtClean="0"/>
              <a:t>»  </a:t>
            </a:r>
          </a:p>
          <a:p>
            <a:endParaRPr lang="it-IT" dirty="0"/>
          </a:p>
          <a:p>
            <a:r>
              <a:rPr lang="it-IT" dirty="0" smtClean="0"/>
              <a:t>Il concetto di uguaglianza non </a:t>
            </a:r>
            <a:r>
              <a:rPr lang="it-IT" dirty="0" smtClean="0"/>
              <a:t>è sinonimo </a:t>
            </a:r>
            <a:r>
              <a:rPr lang="it-IT" dirty="0" smtClean="0"/>
              <a:t>di </a:t>
            </a:r>
            <a:r>
              <a:rPr lang="it-IT" dirty="0" smtClean="0"/>
              <a:t>uniformità, </a:t>
            </a:r>
            <a:r>
              <a:rPr lang="it-IT" dirty="0" smtClean="0"/>
              <a:t>ma come conferma delle differenze </a:t>
            </a:r>
            <a:endParaRPr lang="it-IT" dirty="0"/>
          </a:p>
        </p:txBody>
      </p:sp>
      <p:sp>
        <p:nvSpPr>
          <p:cNvPr id="5" name="Parentesi quadra chiusa 4"/>
          <p:cNvSpPr/>
          <p:nvPr/>
        </p:nvSpPr>
        <p:spPr>
          <a:xfrm>
            <a:off x="7109139" y="1825625"/>
            <a:ext cx="115909" cy="286228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circolare a sinistra 5"/>
          <p:cNvSpPr/>
          <p:nvPr/>
        </p:nvSpPr>
        <p:spPr>
          <a:xfrm>
            <a:off x="7225048" y="3052293"/>
            <a:ext cx="1056067" cy="26916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146" name="Picture 2" descr="http://www.letteraf.com/wp-content/uploads/2014/08/gemell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025" y="1825624"/>
            <a:ext cx="3644722" cy="381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5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9093" y="321972"/>
            <a:ext cx="11044707" cy="5854991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it-IT" i="1" dirty="0" smtClean="0"/>
              <a:t>Bisogna </a:t>
            </a:r>
            <a:r>
              <a:rPr lang="it-IT" i="1" dirty="0" smtClean="0"/>
              <a:t>pensare all’insegnamento </a:t>
            </a:r>
            <a:r>
              <a:rPr lang="it-IT" b="1" i="1" dirty="0" smtClean="0"/>
              <a:t>come ad un’azione che si diversifica di fronte alle diverse modalità di pensiero e di apprendimento degli alunni</a:t>
            </a:r>
            <a:r>
              <a:rPr lang="it-IT" i="1" dirty="0" smtClean="0"/>
              <a:t>, che individua percorsi e strategie che consentono di interagire con i loro quadri conoscitivi, </a:t>
            </a:r>
            <a:r>
              <a:rPr lang="it-IT" b="1" i="1" dirty="0" smtClean="0"/>
              <a:t>che ricerca  e concretizza  forme organizzative che rendono possibili percorsi </a:t>
            </a:r>
            <a:r>
              <a:rPr lang="it-IT" b="1" i="1" dirty="0" smtClean="0"/>
              <a:t>personalizzati</a:t>
            </a:r>
            <a:endParaRPr lang="it-IT" i="1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			</a:t>
            </a:r>
          </a:p>
          <a:p>
            <a:pPr marL="0" indent="0">
              <a:buNone/>
            </a:pPr>
            <a:r>
              <a:rPr lang="it-IT" i="1" dirty="0"/>
              <a:t>	</a:t>
            </a:r>
            <a:r>
              <a:rPr lang="it-IT" i="1" dirty="0" smtClean="0"/>
              <a:t>			Perché </a:t>
            </a:r>
            <a:r>
              <a:rPr lang="it-IT" i="1" dirty="0"/>
              <a:t>è così difficile </a:t>
            </a:r>
            <a:r>
              <a:rPr lang="it-IT" i="1" dirty="0" smtClean="0"/>
              <a:t>imparare</a:t>
            </a:r>
            <a:r>
              <a:rPr lang="it-IT" dirty="0" smtClean="0"/>
              <a:t>, R</a:t>
            </a:r>
            <a:r>
              <a:rPr lang="it-IT" dirty="0"/>
              <a:t>. </a:t>
            </a:r>
            <a:r>
              <a:rPr lang="it-IT" dirty="0" err="1"/>
              <a:t>Medeghini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412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183" y="128790"/>
            <a:ext cx="11835685" cy="888642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significa essere un DSA?</a:t>
            </a: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215" y="1223494"/>
            <a:ext cx="9066726" cy="5228822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Non poter leggere (dislessia) non solo i </a:t>
            </a:r>
            <a:r>
              <a:rPr lang="it-IT" dirty="0" smtClean="0"/>
              <a:t>libri, </a:t>
            </a:r>
            <a:r>
              <a:rPr lang="it-IT" dirty="0" smtClean="0"/>
              <a:t>ma anche tutte le scritte che </a:t>
            </a:r>
            <a:r>
              <a:rPr lang="it-IT" dirty="0" smtClean="0"/>
              <a:t>quotidianamente ci </a:t>
            </a:r>
            <a:r>
              <a:rPr lang="it-IT" dirty="0" smtClean="0"/>
              <a:t>circondano (tabelloni orari; nomi delle strade; pubblicità</a:t>
            </a:r>
            <a:r>
              <a:rPr lang="it-IT" dirty="0" smtClean="0"/>
              <a:t>..)</a:t>
            </a:r>
            <a:endParaRPr lang="it-IT" dirty="0" smtClean="0"/>
          </a:p>
          <a:p>
            <a:r>
              <a:rPr lang="it-IT" dirty="0" smtClean="0"/>
              <a:t>Avere un bagaglio culturale </a:t>
            </a:r>
            <a:r>
              <a:rPr lang="it-IT" dirty="0" smtClean="0"/>
              <a:t>limitato, </a:t>
            </a:r>
            <a:r>
              <a:rPr lang="it-IT" dirty="0" smtClean="0"/>
              <a:t>così come il </a:t>
            </a:r>
            <a:r>
              <a:rPr lang="it-IT" dirty="0" smtClean="0"/>
              <a:t>lessico</a:t>
            </a:r>
            <a:endParaRPr lang="it-IT" dirty="0"/>
          </a:p>
          <a:p>
            <a:r>
              <a:rPr lang="it-IT" dirty="0" smtClean="0"/>
              <a:t>Avere difficoltà nell’apprendimento di qualsiasi lingua straniera</a:t>
            </a:r>
            <a:endParaRPr lang="it-IT" dirty="0"/>
          </a:p>
          <a:p>
            <a:r>
              <a:rPr lang="it-IT" dirty="0" smtClean="0"/>
              <a:t>Non </a:t>
            </a:r>
            <a:r>
              <a:rPr lang="it-IT" dirty="0" smtClean="0"/>
              <a:t>ricordare </a:t>
            </a:r>
            <a:r>
              <a:rPr lang="it-IT" dirty="0" smtClean="0"/>
              <a:t>i nomi di alcune parole, degli </a:t>
            </a:r>
            <a:r>
              <a:rPr lang="it-IT" dirty="0" smtClean="0"/>
              <a:t>oggetti anche i nomi </a:t>
            </a:r>
            <a:r>
              <a:rPr lang="it-IT" dirty="0" smtClean="0"/>
              <a:t>di persone </a:t>
            </a:r>
            <a:r>
              <a:rPr lang="it-IT" dirty="0" smtClean="0"/>
              <a:t>familiari</a:t>
            </a:r>
            <a:endParaRPr lang="it-IT" dirty="0"/>
          </a:p>
          <a:p>
            <a:r>
              <a:rPr lang="it-IT" dirty="0" smtClean="0"/>
              <a:t>Avere problemi a memorizzare, </a:t>
            </a:r>
            <a:r>
              <a:rPr lang="it-IT" dirty="0" smtClean="0"/>
              <a:t>a organizzare</a:t>
            </a:r>
            <a:endParaRPr lang="it-IT" dirty="0"/>
          </a:p>
          <a:p>
            <a:r>
              <a:rPr lang="it-IT" dirty="0" smtClean="0"/>
              <a:t>Non riconoscere i numeri </a:t>
            </a:r>
            <a:endParaRPr lang="it-IT" dirty="0"/>
          </a:p>
          <a:p>
            <a:r>
              <a:rPr lang="it-IT" dirty="0" smtClean="0"/>
              <a:t>Non riconoscere la destra dalla sinistra </a:t>
            </a:r>
            <a:endParaRPr lang="it-IT" dirty="0"/>
          </a:p>
          <a:p>
            <a:r>
              <a:rPr lang="it-IT" dirty="0" smtClean="0"/>
              <a:t>Non saper leggere l’orologio </a:t>
            </a:r>
            <a:r>
              <a:rPr lang="it-IT" dirty="0" smtClean="0"/>
              <a:t>                                                           </a:t>
            </a:r>
            <a:r>
              <a:rPr lang="it-IT" sz="2100" dirty="0" smtClean="0"/>
              <a:t>(</a:t>
            </a:r>
            <a:r>
              <a:rPr lang="it-IT" sz="2100" dirty="0" smtClean="0"/>
              <a:t>talvolta problemi a ricordare la data, il mese e il giorno) </a:t>
            </a:r>
            <a:endParaRPr lang="it-IT" dirty="0"/>
          </a:p>
          <a:p>
            <a:r>
              <a:rPr lang="it-IT" dirty="0" smtClean="0"/>
              <a:t>Faticare ad allacciarsi </a:t>
            </a:r>
            <a:r>
              <a:rPr lang="it-IT" dirty="0" smtClean="0"/>
              <a:t>le scarpe</a:t>
            </a:r>
          </a:p>
          <a:p>
            <a:endParaRPr lang="it-IT" dirty="0"/>
          </a:p>
        </p:txBody>
      </p:sp>
      <p:pic>
        <p:nvPicPr>
          <p:cNvPr id="7170" name="Picture 2" descr="http://cdn.tuttomamma.com/wp-content/uploads/2011/01/insegnare-allacciare-scar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9" y="3837905"/>
            <a:ext cx="36576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27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3839</Words>
  <Application>Microsoft Office PowerPoint</Application>
  <PresentationFormat>Widescreen</PresentationFormat>
  <Paragraphs>372</Paragraphs>
  <Slides>52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Tema di Office</vt:lpstr>
      <vt:lpstr>Presentazione standard di PowerPoint</vt:lpstr>
      <vt:lpstr>DES?   Docenti esasperati spaesati</vt:lpstr>
      <vt:lpstr>Presenze di alunni DSA nella scuola italiana</vt:lpstr>
      <vt:lpstr>Evoluzione dei soggetti con DSA</vt:lpstr>
      <vt:lpstr>La Legge 170,  …e non solo </vt:lpstr>
      <vt:lpstr>Tutte queste leggi non bastavano?  Occorreva la 170?</vt:lpstr>
      <vt:lpstr>Perché la scuola ha bisogno di tante norme?</vt:lpstr>
      <vt:lpstr>Presentazione standard di PowerPoint</vt:lpstr>
      <vt:lpstr>Cosa significa essere un DSA?</vt:lpstr>
      <vt:lpstr>I problemi esistono, e vanno affrontati!</vt:lpstr>
      <vt:lpstr>Il problema più grande…</vt:lpstr>
      <vt:lpstr>Primo riferimento legislativo:  la Costituzione italiana</vt:lpstr>
      <vt:lpstr>Regolamento dell’autonomia scolastica, D.P.R. 275/1999 art.4</vt:lpstr>
      <vt:lpstr>Flessibilità didattica DPR 275/1999 art. 4.2</vt:lpstr>
      <vt:lpstr> Qual è il compito del docente,  secondo i dettami dell’autonomia scolastica?</vt:lpstr>
      <vt:lpstr> Legge n. 53/2003 e D. Lgs. 59/2004:  centralità della persona</vt:lpstr>
      <vt:lpstr>Presentazione standard di PowerPoint</vt:lpstr>
      <vt:lpstr>Presentazione standard di PowerPoint</vt:lpstr>
      <vt:lpstr>DSA e BES</vt:lpstr>
      <vt:lpstr>Normativa BES</vt:lpstr>
      <vt:lpstr>Quali diritti?</vt:lpstr>
      <vt:lpstr>La Legge 170/2010</vt:lpstr>
      <vt:lpstr>Le finalità, art. 2</vt:lpstr>
      <vt:lpstr>Art. 1, riconoscimento e definizione della DSA </vt:lpstr>
      <vt:lpstr>Cosa troviamo nelle diagnosi?</vt:lpstr>
      <vt:lpstr>DSA  Profilo clinico caratteristico</vt:lpstr>
      <vt:lpstr>Art. 3, compiti della scuola</vt:lpstr>
      <vt:lpstr>Art. 4: l’ignoranza non è ammessa!</vt:lpstr>
      <vt:lpstr>art. 5, misure educative e didattiche di supporto </vt:lpstr>
      <vt:lpstr>art. 5,  il PDP</vt:lpstr>
      <vt:lpstr>Piano didattico personalizzato</vt:lpstr>
      <vt:lpstr>Cosa significa didattica individualizzata e personalizzata?</vt:lpstr>
      <vt:lpstr>Normativa art. 5 comma 4</vt:lpstr>
      <vt:lpstr>Decreto Ministeriale n. 5669 del 12/07/ 2011 art. 6, comma 3: Esami di primo e secondo ciclo</vt:lpstr>
      <vt:lpstr>Presentazione standard di PowerPoint</vt:lpstr>
      <vt:lpstr> Esame di Stato</vt:lpstr>
      <vt:lpstr>DPR n. 122/2009 valutazione degli alunni DSA ATTENZIONE!!</vt:lpstr>
      <vt:lpstr>Perché?</vt:lpstr>
      <vt:lpstr>Decreto Ministeriale n. 5669/2011 dispensa?!  E lingua straniera? </vt:lpstr>
      <vt:lpstr>Però attenzione!  Art. 6 comma 4 DPR. N. 323/1998</vt:lpstr>
      <vt:lpstr>Art. 6 comma 5 DM 5669/11,  le condizioni per dispensa dallo scritto</vt:lpstr>
      <vt:lpstr>Decreto Ministeriale n. 5669/2011;  esonero totale dall’apprendimento della lingua ?!  </vt:lpstr>
      <vt:lpstr>art. 6,  misure per i familiari</vt:lpstr>
      <vt:lpstr>Chi fa cosa?</vt:lpstr>
      <vt:lpstr>Incontri con le famiglie (vedi linee guida alla L. 170)</vt:lpstr>
      <vt:lpstr>Facile parlare di strumenti compensativi, ….non tutti sanno però che…</vt:lpstr>
      <vt:lpstr>Fondamentale è…</vt:lpstr>
      <vt:lpstr>Presentazione standard di PowerPoint</vt:lpstr>
      <vt:lpstr>Presentazione standard di PowerPoint</vt:lpstr>
      <vt:lpstr>Presentazione standard di PowerPoint</vt:lpstr>
      <vt:lpstr>Attenzione alla superficialità!</vt:lpstr>
      <vt:lpstr>Il problema dei tanti PDP contestati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Incontro 8 settembre 2015</dc:title>
  <dc:creator>Utente</dc:creator>
  <cp:lastModifiedBy>utente</cp:lastModifiedBy>
  <cp:revision>85</cp:revision>
  <dcterms:created xsi:type="dcterms:W3CDTF">2015-09-04T14:12:38Z</dcterms:created>
  <dcterms:modified xsi:type="dcterms:W3CDTF">2016-02-23T18:45:55Z</dcterms:modified>
</cp:coreProperties>
</file>