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61" r:id="rId4"/>
  </p:sldMasterIdLst>
  <p:notesMasterIdLst>
    <p:notesMasterId r:id="rId15"/>
  </p:notesMasterIdLst>
  <p:handoutMasterIdLst>
    <p:handoutMasterId r:id="rId16"/>
  </p:handoutMasterIdLst>
  <p:sldIdLst>
    <p:sldId id="256" r:id="rId5"/>
    <p:sldId id="257" r:id="rId6"/>
    <p:sldId id="258" r:id="rId7"/>
    <p:sldId id="267" r:id="rId8"/>
    <p:sldId id="260" r:id="rId9"/>
    <p:sldId id="261" r:id="rId10"/>
    <p:sldId id="262" r:id="rId11"/>
    <p:sldId id="263" r:id="rId12"/>
    <p:sldId id="265" r:id="rId13"/>
    <p:sldId id="266" r:id="rId14"/>
  </p:sldIdLst>
  <p:sldSz cx="9144000" cy="6858000" type="screen4x3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ssuno stile, griglia tabel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76" autoAdjust="0"/>
  </p:normalViewPr>
  <p:slideViewPr>
    <p:cSldViewPr>
      <p:cViewPr varScale="1">
        <p:scale>
          <a:sx n="86" d="100"/>
          <a:sy n="86" d="100"/>
        </p:scale>
        <p:origin x="180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49923" y="0"/>
            <a:ext cx="2946325" cy="496701"/>
          </a:xfrm>
          <a:prstGeom prst="rect">
            <a:avLst/>
          </a:prstGeom>
        </p:spPr>
        <p:txBody>
          <a:bodyPr vert="horz" lIns="83786" tIns="41893" rIns="83786" bIns="41893" rtlCol="0"/>
          <a:lstStyle>
            <a:lvl1pPr algn="r">
              <a:defRPr sz="1100"/>
            </a:lvl1pPr>
          </a:lstStyle>
          <a:p>
            <a:fld id="{D34D0609-DB8F-422F-B2AA-4EF1D324F9A9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49923" y="9428464"/>
            <a:ext cx="2946325" cy="496700"/>
          </a:xfrm>
          <a:prstGeom prst="rect">
            <a:avLst/>
          </a:prstGeom>
        </p:spPr>
        <p:txBody>
          <a:bodyPr vert="horz" lIns="83786" tIns="41893" rIns="83786" bIns="41893" rtlCol="0" anchor="b"/>
          <a:lstStyle>
            <a:lvl1pPr algn="r">
              <a:defRPr sz="1100"/>
            </a:lvl1pPr>
          </a:lstStyle>
          <a:p>
            <a:fld id="{0F808224-91E2-4BE5-ADE4-54699F549E5E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7322924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8CA21-D6CD-4A33-A503-7F1008ABB9C9}" type="datetimeFigureOut">
              <a:rPr lang="it-IT" smtClean="0"/>
              <a:t>20/09/2018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Modifica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BFD5FE-7C45-4CC8-A0CE-AD80207401E0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7579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92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1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2" name="PlaceHolder 5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pic>
        <p:nvPicPr>
          <p:cNvPr id="76" name="Immagine 75"/>
          <p:cNvPicPr/>
          <p:nvPr/>
        </p:nvPicPr>
        <p:blipFill>
          <a:blip r:embed="rId2"/>
          <a:stretch>
            <a:fillRect/>
          </a:stretch>
        </p:blipFill>
        <p:spPr>
          <a:xfrm>
            <a:off x="5492520" y="3681360"/>
            <a:ext cx="2377440" cy="1896840"/>
          </a:xfrm>
          <a:prstGeom prst="rect">
            <a:avLst/>
          </a:prstGeom>
          <a:ln>
            <a:noFill/>
          </a:ln>
        </p:spPr>
      </p:pic>
      <p:pic>
        <p:nvPicPr>
          <p:cNvPr id="77" name="Immagine 76"/>
          <p:cNvPicPr/>
          <p:nvPr/>
        </p:nvPicPr>
        <p:blipFill>
          <a:blip r:embed="rId2"/>
          <a:stretch>
            <a:fillRect/>
          </a:stretch>
        </p:blipFill>
        <p:spPr>
          <a:xfrm>
            <a:off x="1276200" y="3681360"/>
            <a:ext cx="2377440" cy="189684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5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64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49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0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82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5" name="PlaceHolder 3"/>
          <p:cNvSpPr>
            <a:spLocks noGrp="1"/>
          </p:cNvSpPr>
          <p:nvPr>
            <p:ph type="body"/>
          </p:nvPr>
        </p:nvSpPr>
        <p:spPr>
          <a:xfrm>
            <a:off x="45720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6" name="PlaceHolder 4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4673520" y="36817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516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endParaRPr/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4673520" y="1604520"/>
            <a:ext cx="401544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457200" y="3681720"/>
            <a:ext cx="8228520" cy="1896840"/>
          </a:xfrm>
          <a:prstGeom prst="rect">
            <a:avLst/>
          </a:prstGeom>
        </p:spPr>
        <p:txBody>
          <a:bodyPr wrap="none"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-3238560" y="685800"/>
            <a:ext cx="4113000" cy="3122280"/>
          </a:xfrm>
          <a:prstGeom prst="rect">
            <a:avLst/>
          </a:prstGeom>
          <a:solidFill>
            <a:srgbClr val="99CCCC"/>
          </a:solidFill>
          <a:ln w="9360">
            <a:noFill/>
          </a:ln>
        </p:spPr>
      </p:sp>
      <p:sp>
        <p:nvSpPr>
          <p:cNvPr id="40" name="CustomShape 2"/>
          <p:cNvSpPr/>
          <p:nvPr/>
        </p:nvSpPr>
        <p:spPr>
          <a:xfrm>
            <a:off x="-2425680" y="0"/>
            <a:ext cx="3092400" cy="3152520"/>
          </a:xfrm>
          <a:prstGeom prst="rect">
            <a:avLst/>
          </a:prstGeom>
          <a:solidFill>
            <a:srgbClr val="006666"/>
          </a:solidFill>
          <a:ln w="9360">
            <a:noFill/>
          </a:ln>
        </p:spPr>
      </p:sp>
      <p:sp>
        <p:nvSpPr>
          <p:cNvPr id="41" name="Line 3"/>
          <p:cNvSpPr/>
          <p:nvPr/>
        </p:nvSpPr>
        <p:spPr>
          <a:xfrm>
            <a:off x="1371600" y="1523880"/>
            <a:ext cx="7315200" cy="0"/>
          </a:xfrm>
          <a:prstGeom prst="line">
            <a:avLst/>
          </a:prstGeom>
          <a:ln w="12600">
            <a:solidFill>
              <a:srgbClr val="000000"/>
            </a:solidFill>
            <a:round/>
          </a:ln>
        </p:spPr>
      </p:sp>
      <p:sp>
        <p:nvSpPr>
          <p:cNvPr id="42" name="PlaceHolder 4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wrap="none" lIns="0" tIns="0" rIns="0" bIns="0" anchor="ctr"/>
          <a:lstStyle/>
          <a:p>
            <a:pPr algn="ctr"/>
            <a:r>
              <a:rPr lang="it-IT"/>
              <a:t>Fate clic per modificare il formato del testo del titolo</a:t>
            </a:r>
            <a:endParaRPr/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wrap="none" lIns="0" tIns="0" rIns="0" bIns="0"/>
          <a:lstStyle/>
          <a:p>
            <a:pPr>
              <a:buSzPct val="25000"/>
              <a:buFont typeface="StarSymbol"/>
              <a:buChar char=""/>
            </a:pPr>
            <a:r>
              <a:rPr lang="it-IT"/>
              <a:t>Fate clic per modificare il formato del testo della struttura</a:t>
            </a:r>
            <a:endParaRPr/>
          </a:p>
          <a:p>
            <a:pPr lvl="1">
              <a:buSzPct val="25000"/>
              <a:buFont typeface="StarSymbol"/>
              <a:buChar char=""/>
            </a:pPr>
            <a:r>
              <a:rPr lang="it-IT"/>
              <a:t>Secondo livello struttura</a:t>
            </a:r>
            <a:endParaRPr/>
          </a:p>
          <a:p>
            <a:pPr lvl="2">
              <a:buSzPct val="25000"/>
              <a:buFont typeface="StarSymbol"/>
              <a:buChar char=""/>
            </a:pPr>
            <a:r>
              <a:rPr lang="it-IT"/>
              <a:t>Terzo livello struttura</a:t>
            </a:r>
            <a:endParaRPr/>
          </a:p>
          <a:p>
            <a:pPr lvl="3">
              <a:buSzPct val="25000"/>
              <a:buFont typeface="StarSymbol"/>
              <a:buChar char=""/>
            </a:pPr>
            <a:r>
              <a:rPr lang="it-IT"/>
              <a:t>Quarto livello struttura</a:t>
            </a:r>
            <a:endParaRPr/>
          </a:p>
          <a:p>
            <a:pPr lvl="4">
              <a:buSzPct val="25000"/>
              <a:buFont typeface="StarSymbol"/>
              <a:buChar char=""/>
            </a:pPr>
            <a:r>
              <a:rPr lang="it-IT"/>
              <a:t>Quinto livello struttura</a:t>
            </a:r>
            <a:endParaRPr/>
          </a:p>
          <a:p>
            <a:pPr lvl="5">
              <a:buSzPct val="25000"/>
              <a:buFont typeface="StarSymbol"/>
              <a:buChar char=""/>
            </a:pPr>
            <a:r>
              <a:rPr lang="it-IT"/>
              <a:t>Sesto livello struttura</a:t>
            </a:r>
            <a:endParaRPr/>
          </a:p>
          <a:p>
            <a:pPr lvl="6">
              <a:buSzPct val="25000"/>
              <a:buFont typeface="StarSymbol"/>
              <a:buChar char=""/>
            </a:pPr>
            <a:r>
              <a:rPr lang="it-IT"/>
              <a:t>Settimo livello struttura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hf hdr="0" dt="0"/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CustomShape 1"/>
          <p:cNvSpPr/>
          <p:nvPr/>
        </p:nvSpPr>
        <p:spPr>
          <a:xfrm>
            <a:off x="972375" y="251844"/>
            <a:ext cx="7770600" cy="1352112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ctr"/>
            <a:r>
              <a:rPr lang="it-IT" sz="3200" b="1" dirty="0">
                <a:solidFill>
                  <a:srgbClr val="1A6A6A"/>
                </a:solidFill>
                <a:latin typeface="Arial"/>
              </a:rPr>
              <a:t>ALMA MATER STUDIORUM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it-IT" sz="3200" b="1" dirty="0" smtClean="0">
                <a:solidFill>
                  <a:srgbClr val="1A6A6A"/>
                </a:solidFill>
                <a:latin typeface="Arial"/>
              </a:rPr>
              <a:t>UNIVERSITÀ </a:t>
            </a:r>
            <a:r>
              <a:rPr lang="it-IT" sz="3200" b="1" dirty="0">
                <a:solidFill>
                  <a:srgbClr val="1A6A6A"/>
                </a:solidFill>
                <a:latin typeface="Arial"/>
              </a:rPr>
              <a:t>DI BOLOGNA</a:t>
            </a:r>
            <a:endParaRPr dirty="0"/>
          </a:p>
        </p:txBody>
      </p:sp>
      <p:sp>
        <p:nvSpPr>
          <p:cNvPr id="79" name="CustomShape 2"/>
          <p:cNvSpPr/>
          <p:nvPr/>
        </p:nvSpPr>
        <p:spPr>
          <a:xfrm>
            <a:off x="1547664" y="1569960"/>
            <a:ext cx="6843216" cy="43574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 algn="r">
              <a:lnSpc>
                <a:spcPct val="100000"/>
              </a:lnSpc>
            </a:pPr>
            <a:r>
              <a:rPr lang="it-IT" sz="2800" b="1" dirty="0" smtClean="0">
                <a:solidFill>
                  <a:srgbClr val="000000"/>
                </a:solidFill>
                <a:latin typeface="Garamond"/>
              </a:rPr>
              <a:t>Corso </a:t>
            </a:r>
            <a:r>
              <a:rPr lang="it-IT" sz="2800" b="1" dirty="0">
                <a:solidFill>
                  <a:srgbClr val="000000"/>
                </a:solidFill>
                <a:latin typeface="Garamond"/>
              </a:rPr>
              <a:t>di laurea Magistrale a Ciclo </a:t>
            </a:r>
            <a:r>
              <a:rPr lang="it-IT" sz="2800" b="1" dirty="0" smtClean="0">
                <a:solidFill>
                  <a:srgbClr val="000000"/>
                </a:solidFill>
                <a:latin typeface="Garamond"/>
              </a:rPr>
              <a:t>Unico</a:t>
            </a:r>
          </a:p>
          <a:p>
            <a:pPr algn="r">
              <a:lnSpc>
                <a:spcPct val="100000"/>
              </a:lnSpc>
            </a:pPr>
            <a:r>
              <a:rPr lang="it-IT" sz="3000" b="1" dirty="0" smtClean="0">
                <a:solidFill>
                  <a:srgbClr val="000000"/>
                </a:solidFill>
                <a:latin typeface="Garamond"/>
              </a:rPr>
              <a:t>in </a:t>
            </a:r>
            <a:r>
              <a:rPr lang="it-IT" sz="3000" b="1" dirty="0">
                <a:solidFill>
                  <a:srgbClr val="000000"/>
                </a:solidFill>
                <a:latin typeface="Garamond"/>
              </a:rPr>
              <a:t>Scienze della Formazione Primaria</a:t>
            </a:r>
            <a:endParaRPr dirty="0"/>
          </a:p>
          <a:p>
            <a:pPr algn="r">
              <a:lnSpc>
                <a:spcPct val="100000"/>
              </a:lnSpc>
            </a:pPr>
            <a:r>
              <a:rPr lang="it-IT" sz="3000" b="1" dirty="0">
                <a:solidFill>
                  <a:srgbClr val="000000"/>
                </a:solidFill>
                <a:latin typeface="Garamond"/>
              </a:rPr>
              <a:t>A.A. </a:t>
            </a:r>
            <a:r>
              <a:rPr lang="it-IT" sz="3000" b="1" dirty="0" smtClean="0">
                <a:solidFill>
                  <a:srgbClr val="000000"/>
                </a:solidFill>
                <a:latin typeface="Garamond"/>
              </a:rPr>
              <a:t>2018/19</a:t>
            </a:r>
            <a:endParaRPr dirty="0"/>
          </a:p>
          <a:p>
            <a:pPr algn="r">
              <a:lnSpc>
                <a:spcPct val="100000"/>
              </a:lnSpc>
            </a:pPr>
            <a:endParaRPr dirty="0"/>
          </a:p>
          <a:p>
            <a:pPr algn="r">
              <a:lnSpc>
                <a:spcPct val="100000"/>
              </a:lnSpc>
            </a:pPr>
            <a:endParaRPr dirty="0"/>
          </a:p>
        </p:txBody>
      </p:sp>
      <p:sp>
        <p:nvSpPr>
          <p:cNvPr id="2" name="Rettangolo 1"/>
          <p:cNvSpPr/>
          <p:nvPr/>
        </p:nvSpPr>
        <p:spPr>
          <a:xfrm>
            <a:off x="2707224" y="2520434"/>
            <a:ext cx="424103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it-IT" sz="3600" b="1" dirty="0">
                <a:solidFill>
                  <a:srgbClr val="004D4D"/>
                </a:solidFill>
                <a:latin typeface="Garamond"/>
              </a:rPr>
              <a:t>IL TIROCINIO</a:t>
            </a:r>
            <a:endParaRPr lang="it-IT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240" cy="1080120"/>
          </a:xfrm>
        </p:spPr>
        <p:txBody>
          <a:bodyPr/>
          <a:lstStyle/>
          <a:p>
            <a:pPr algn="ctr"/>
            <a:r>
              <a:rPr lang="it-IT" sz="3200" dirty="0" smtClean="0"/>
              <a:t>TIROCINIO 5° ANNO </a:t>
            </a:r>
            <a:br>
              <a:rPr lang="it-IT" sz="3200" dirty="0" smtClean="0"/>
            </a:br>
            <a:r>
              <a:rPr lang="it-IT" sz="3200" dirty="0" smtClean="0"/>
              <a:t>170 ore a scuola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899592" y="1412776"/>
            <a:ext cx="763284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it-IT" sz="3200" dirty="0" smtClean="0"/>
              <a:t>Il/la tirocinante, s</a:t>
            </a:r>
            <a:r>
              <a:rPr lang="it-IT" sz="3200" dirty="0" smtClean="0">
                <a:solidFill>
                  <a:prstClr val="black"/>
                </a:solidFill>
              </a:rPr>
              <a:t>i </a:t>
            </a:r>
            <a:r>
              <a:rPr lang="it-IT" sz="3200" dirty="0">
                <a:solidFill>
                  <a:prstClr val="black"/>
                </a:solidFill>
              </a:rPr>
              <a:t>inserisce nell’attività curricolare e in accordo con il tutor accogliente: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progetta, realizza e verifica </a:t>
            </a:r>
            <a:r>
              <a:rPr lang="it-IT" sz="3200" dirty="0"/>
              <a:t>un </a:t>
            </a:r>
            <a:r>
              <a:rPr lang="it-IT" sz="3200" dirty="0" smtClean="0"/>
              <a:t>percorso didattico nell’ottica della</a:t>
            </a:r>
            <a:endParaRPr lang="it-IT" sz="3200" dirty="0"/>
          </a:p>
          <a:p>
            <a:pPr lvl="1"/>
            <a:r>
              <a:rPr lang="it-IT" sz="3200" dirty="0" smtClean="0"/>
              <a:t>personalizzazione;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rileva le modalità di relazione tra scuola e famiglia;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it-IT" sz="3200" dirty="0" smtClean="0"/>
              <a:t>Intervista un insegnante disponibile e riflette sugli aspetti significativi della biografia professionale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2288845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CustomShape 1"/>
          <p:cNvSpPr/>
          <p:nvPr/>
        </p:nvSpPr>
        <p:spPr>
          <a:xfrm>
            <a:off x="1370160" y="1628800"/>
            <a:ext cx="7311960" cy="40163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it-IT" sz="3200" dirty="0">
                <a:solidFill>
                  <a:srgbClr val="000000"/>
                </a:solidFill>
                <a:latin typeface="Verdana"/>
              </a:rPr>
              <a:t>All’interno del curricolo del </a:t>
            </a:r>
            <a:r>
              <a:rPr lang="it-IT" sz="3200" dirty="0" smtClean="0">
                <a:solidFill>
                  <a:srgbClr val="000000"/>
                </a:solidFill>
                <a:latin typeface="Verdana"/>
              </a:rPr>
              <a:t>corso di laurea in Scienze della Formazione Primaria </a:t>
            </a:r>
          </a:p>
          <a:p>
            <a:pPr algn="ctr">
              <a:lnSpc>
                <a:spcPct val="100000"/>
              </a:lnSpc>
            </a:pPr>
            <a:r>
              <a:rPr lang="it-IT" sz="3200" dirty="0" smtClean="0">
                <a:solidFill>
                  <a:srgbClr val="000000"/>
                </a:solidFill>
                <a:latin typeface="Verdana"/>
              </a:rPr>
              <a:t>il </a:t>
            </a:r>
            <a:r>
              <a:rPr lang="it-IT" sz="3200" dirty="0">
                <a:solidFill>
                  <a:srgbClr val="000000"/>
                </a:solidFill>
                <a:latin typeface="Verdana"/>
              </a:rPr>
              <a:t>tirocinio costituisce </a:t>
            </a:r>
            <a:endParaRPr lang="it-IT" sz="3200" dirty="0" smtClean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</a:pPr>
            <a:r>
              <a:rPr lang="it-IT" sz="3200" dirty="0" smtClean="0">
                <a:solidFill>
                  <a:srgbClr val="000000"/>
                </a:solidFill>
                <a:latin typeface="Verdana"/>
              </a:rPr>
              <a:t>un </a:t>
            </a:r>
            <a:r>
              <a:rPr lang="it-IT" sz="3200" dirty="0">
                <a:solidFill>
                  <a:srgbClr val="000000"/>
                </a:solidFill>
                <a:latin typeface="Verdana"/>
              </a:rPr>
              <a:t>elemento fondamentale </a:t>
            </a:r>
            <a:endParaRPr lang="it-IT" sz="3200" dirty="0" smtClean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</a:pPr>
            <a:r>
              <a:rPr lang="it-IT" sz="3200" dirty="0" smtClean="0">
                <a:solidFill>
                  <a:srgbClr val="000000"/>
                </a:solidFill>
                <a:latin typeface="Verdana"/>
              </a:rPr>
              <a:t>e </a:t>
            </a:r>
            <a:r>
              <a:rPr lang="it-IT" sz="3200" dirty="0">
                <a:solidFill>
                  <a:srgbClr val="000000"/>
                </a:solidFill>
                <a:latin typeface="Verdana"/>
              </a:rPr>
              <a:t>imprescindibile </a:t>
            </a:r>
            <a:endParaRPr lang="it-IT" sz="3200" dirty="0" smtClean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</a:pPr>
            <a:r>
              <a:rPr lang="it-IT" sz="3200" dirty="0" smtClean="0">
                <a:solidFill>
                  <a:srgbClr val="000000"/>
                </a:solidFill>
                <a:latin typeface="Verdana"/>
              </a:rPr>
              <a:t>del </a:t>
            </a:r>
            <a:r>
              <a:rPr lang="it-IT" sz="3200" dirty="0">
                <a:solidFill>
                  <a:srgbClr val="000000"/>
                </a:solidFill>
                <a:latin typeface="Verdana"/>
              </a:rPr>
              <a:t>percorso di formazione </a:t>
            </a:r>
            <a:endParaRPr lang="it-IT" sz="3200" dirty="0" smtClean="0">
              <a:solidFill>
                <a:srgbClr val="000000"/>
              </a:solidFill>
              <a:latin typeface="Verdana"/>
            </a:endParaRPr>
          </a:p>
          <a:p>
            <a:pPr algn="ctr">
              <a:lnSpc>
                <a:spcPct val="100000"/>
              </a:lnSpc>
            </a:pPr>
            <a:r>
              <a:rPr lang="it-IT" sz="3200" dirty="0" smtClean="0">
                <a:solidFill>
                  <a:srgbClr val="000000"/>
                </a:solidFill>
                <a:latin typeface="Verdana"/>
              </a:rPr>
              <a:t>alla </a:t>
            </a:r>
            <a:r>
              <a:rPr lang="it-IT" sz="3200" dirty="0">
                <a:solidFill>
                  <a:srgbClr val="000000"/>
                </a:solidFill>
                <a:latin typeface="Verdana"/>
              </a:rPr>
              <a:t>professione docente</a:t>
            </a:r>
            <a:r>
              <a:rPr lang="it-IT" sz="3200" dirty="0" smtClean="0">
                <a:solidFill>
                  <a:srgbClr val="000000"/>
                </a:solidFill>
                <a:latin typeface="Verdana"/>
              </a:rPr>
              <a:t>.</a:t>
            </a:r>
          </a:p>
          <a:p>
            <a:pPr algn="ctr">
              <a:lnSpc>
                <a:spcPct val="100000"/>
              </a:lnSpc>
            </a:pPr>
            <a:endParaRPr sz="3200" dirty="0" smtClean="0"/>
          </a:p>
          <a:p>
            <a:pPr>
              <a:lnSpc>
                <a:spcPct val="100000"/>
              </a:lnSpc>
            </a:pPr>
            <a:r>
              <a:rPr lang="it-IT" sz="2900" dirty="0">
                <a:solidFill>
                  <a:srgbClr val="000000"/>
                </a:solidFill>
                <a:latin typeface="Verdana"/>
              </a:rPr>
              <a:t>				</a:t>
            </a:r>
            <a:r>
              <a:rPr lang="it-IT" sz="2900" dirty="0" smtClean="0">
                <a:solidFill>
                  <a:srgbClr val="000000"/>
                </a:solidFill>
                <a:latin typeface="Verdana"/>
              </a:rPr>
              <a:t> </a:t>
            </a:r>
            <a:r>
              <a:rPr lang="it-IT" sz="2900" dirty="0">
                <a:solidFill>
                  <a:srgbClr val="000000"/>
                </a:solidFill>
                <a:latin typeface="Verdana"/>
              </a:rPr>
              <a:t>DM 249/2010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1643040" y="714240"/>
            <a:ext cx="6642000" cy="4998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24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/>
              </a:rPr>
              <a:t>Lo studente, attraverso l’esperienza nei diversi contesti scolastici:</a:t>
            </a:r>
            <a:endParaRPr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00000"/>
              </a:lnSpc>
            </a:pP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"/>
            </a:pP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Sperimenta </a:t>
            </a:r>
            <a:r>
              <a:rPr lang="it-IT" sz="2400" dirty="0">
                <a:solidFill>
                  <a:srgbClr val="595959"/>
                </a:solidFill>
                <a:latin typeface="Arial"/>
              </a:rPr>
              <a:t>e acquisisce abilità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pratiche.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"/>
            </a:pP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Sviluppa </a:t>
            </a:r>
            <a:r>
              <a:rPr lang="it-IT" sz="2400" dirty="0">
                <a:solidFill>
                  <a:srgbClr val="595959"/>
                </a:solidFill>
                <a:latin typeface="Arial"/>
              </a:rPr>
              <a:t>competenze riflessive e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critiche.</a:t>
            </a:r>
            <a:endParaRPr dirty="0"/>
          </a:p>
          <a:p>
            <a:pPr>
              <a:lnSpc>
                <a:spcPct val="100000"/>
              </a:lnSpc>
              <a:buSzPct val="25000"/>
              <a:buFont typeface="Wingdings" charset="2"/>
              <a:buChar char=""/>
            </a:pP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Progetta e agisce.</a:t>
            </a:r>
          </a:p>
          <a:p>
            <a:pPr>
              <a:lnSpc>
                <a:spcPct val="100000"/>
              </a:lnSpc>
              <a:buSzPct val="25000"/>
              <a:buFont typeface="Wingdings" charset="2"/>
              <a:buChar char=""/>
            </a:pPr>
            <a:r>
              <a:rPr lang="it-IT" sz="2400" dirty="0">
                <a:solidFill>
                  <a:srgbClr val="595959"/>
                </a:solidFill>
                <a:latin typeface="Arial"/>
              </a:rPr>
              <a:t>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Si </a:t>
            </a:r>
            <a:r>
              <a:rPr lang="it-IT" sz="2400" dirty="0">
                <a:solidFill>
                  <a:srgbClr val="595959"/>
                </a:solidFill>
                <a:latin typeface="Arial"/>
              </a:rPr>
              <a:t>avvicina ad azioni professionali </a:t>
            </a:r>
            <a:endParaRPr lang="it-IT" sz="2400" dirty="0" smtClean="0">
              <a:solidFill>
                <a:srgbClr val="595959"/>
              </a:solidFill>
              <a:latin typeface="Arial"/>
            </a:endParaRPr>
          </a:p>
          <a:p>
            <a:pPr>
              <a:lnSpc>
                <a:spcPct val="100000"/>
              </a:lnSpc>
              <a:buSzPct val="25000"/>
            </a:pPr>
            <a:r>
              <a:rPr lang="it-IT" sz="2400" dirty="0">
                <a:solidFill>
                  <a:srgbClr val="595959"/>
                </a:solidFill>
                <a:latin typeface="Arial"/>
              </a:rPr>
              <a:t>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caratteristiche </a:t>
            </a:r>
            <a:r>
              <a:rPr lang="it-IT" sz="2400" dirty="0">
                <a:solidFill>
                  <a:srgbClr val="595959"/>
                </a:solidFill>
                <a:latin typeface="Arial"/>
              </a:rPr>
              <a:t>del processo di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insegnamento-  </a:t>
            </a:r>
          </a:p>
          <a:p>
            <a:pPr>
              <a:lnSpc>
                <a:spcPct val="100000"/>
              </a:lnSpc>
              <a:buSzPct val="25000"/>
            </a:pPr>
            <a:r>
              <a:rPr lang="it-IT" sz="2400" dirty="0">
                <a:solidFill>
                  <a:srgbClr val="595959"/>
                </a:solidFill>
                <a:latin typeface="Arial"/>
              </a:rPr>
              <a:t>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apprendimento</a:t>
            </a:r>
            <a:r>
              <a:rPr lang="it-IT" sz="2400" dirty="0">
                <a:solidFill>
                  <a:srgbClr val="595959"/>
                </a:solidFill>
                <a:latin typeface="Arial"/>
              </a:rPr>
              <a:t>,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delle relazioni con le famiglie,  </a:t>
            </a:r>
          </a:p>
          <a:p>
            <a:pPr>
              <a:lnSpc>
                <a:spcPct val="100000"/>
              </a:lnSpc>
              <a:buSzPct val="25000"/>
            </a:pPr>
            <a:r>
              <a:rPr lang="it-IT" sz="2400" dirty="0">
                <a:solidFill>
                  <a:srgbClr val="595959"/>
                </a:solidFill>
                <a:latin typeface="Arial"/>
              </a:rPr>
              <a:t>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dei rapporti collegiali </a:t>
            </a:r>
            <a:r>
              <a:rPr lang="it-IT" sz="2400" dirty="0">
                <a:solidFill>
                  <a:srgbClr val="595959"/>
                </a:solidFill>
                <a:latin typeface="Arial"/>
              </a:rPr>
              <a:t>della scuola e del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</a:t>
            </a:r>
          </a:p>
          <a:p>
            <a:pPr>
              <a:lnSpc>
                <a:spcPct val="100000"/>
              </a:lnSpc>
              <a:buSzPct val="25000"/>
            </a:pPr>
            <a:r>
              <a:rPr lang="it-IT" sz="2400" dirty="0">
                <a:solidFill>
                  <a:srgbClr val="595959"/>
                </a:solidFill>
                <a:latin typeface="Arial"/>
              </a:rPr>
              <a:t> </a:t>
            </a:r>
            <a:r>
              <a:rPr lang="it-IT" sz="2400" dirty="0" smtClean="0">
                <a:solidFill>
                  <a:srgbClr val="595959"/>
                </a:solidFill>
                <a:latin typeface="Arial"/>
              </a:rPr>
              <a:t>  territorio.</a:t>
            </a:r>
            <a:endParaRPr dirty="0"/>
          </a:p>
          <a:p>
            <a:pPr>
              <a:lnSpc>
                <a:spcPct val="100000"/>
              </a:lnSpc>
            </a:pP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ottotitolo 7"/>
          <p:cNvSpPr>
            <a:spLocks noGrp="1"/>
          </p:cNvSpPr>
          <p:nvPr>
            <p:ph type="subTitle"/>
          </p:nvPr>
        </p:nvSpPr>
        <p:spPr>
          <a:xfrm>
            <a:off x="-1980728" y="2132856"/>
            <a:ext cx="10667168" cy="4536504"/>
          </a:xfrm>
        </p:spPr>
        <p:txBody>
          <a:bodyPr/>
          <a:lstStyle/>
          <a:p>
            <a:pPr algn="r"/>
            <a:endParaRPr lang="it-IT" b="1" dirty="0" smtClean="0"/>
          </a:p>
          <a:p>
            <a:pPr algn="r"/>
            <a:endParaRPr lang="it-IT" b="1" dirty="0"/>
          </a:p>
          <a:p>
            <a:pPr algn="r"/>
            <a:r>
              <a:rPr lang="it-IT" b="1" dirty="0" smtClean="0"/>
              <a:t>«</a:t>
            </a:r>
            <a:r>
              <a:rPr lang="it-IT" b="1" i="1" dirty="0" smtClean="0"/>
              <a:t>Protocollo d’intesa per l’accoglienza di tirocinanti </a:t>
            </a:r>
            <a:br>
              <a:rPr lang="it-IT" b="1" i="1" dirty="0" smtClean="0"/>
            </a:br>
            <a:r>
              <a:rPr lang="it-IT" b="1" i="1" dirty="0" smtClean="0"/>
              <a:t>del Corso di Laurea Magistrale a Ciclo Unico in Scienze della Formazione</a:t>
            </a:r>
            <a:br>
              <a:rPr lang="it-IT" b="1" i="1" dirty="0" smtClean="0"/>
            </a:br>
            <a:r>
              <a:rPr lang="it-IT" b="1" i="1" dirty="0" smtClean="0"/>
              <a:t>primaria nel sistema nazionale di istruzione e formazione» </a:t>
            </a:r>
          </a:p>
          <a:p>
            <a:pPr algn="r"/>
            <a:r>
              <a:rPr lang="it-IT" b="1" i="1" dirty="0" smtClean="0"/>
              <a:t>(AOODRER n.14668 del 24 luglio 2018)</a:t>
            </a:r>
          </a:p>
          <a:p>
            <a:pPr algn="r"/>
            <a:endParaRPr lang="it-IT" b="1" i="1" dirty="0"/>
          </a:p>
          <a:p>
            <a:pPr algn="r"/>
            <a:endParaRPr lang="it-IT" b="1" i="1" dirty="0" smtClean="0"/>
          </a:p>
          <a:p>
            <a:pPr algn="just"/>
            <a:endParaRPr lang="it-IT" b="1" i="1" dirty="0"/>
          </a:p>
          <a:p>
            <a:pPr algn="just"/>
            <a:r>
              <a:rPr lang="it-IT" dirty="0" smtClean="0"/>
              <a:t>Il recente documento è stato stipulato tra l’Ufficio Scolastico Regionale ER, il Dipartimento di «Scienze </a:t>
            </a:r>
          </a:p>
          <a:p>
            <a:pPr algn="just"/>
            <a:r>
              <a:rPr lang="it-IT" dirty="0" smtClean="0"/>
              <a:t>dell’Educazione» - Università di Bologna e il Dipartimento di «Educazione e Scienze Umane» - Università </a:t>
            </a:r>
          </a:p>
          <a:p>
            <a:pPr algn="just"/>
            <a:r>
              <a:rPr lang="it-IT" dirty="0" smtClean="0"/>
              <a:t>di Modena </a:t>
            </a:r>
            <a:r>
              <a:rPr lang="it-IT" dirty="0"/>
              <a:t> </a:t>
            </a:r>
            <a:r>
              <a:rPr lang="it-IT" dirty="0" smtClean="0"/>
              <a:t>e Reggio Emilia. </a:t>
            </a:r>
          </a:p>
          <a:p>
            <a:pPr algn="just"/>
            <a:r>
              <a:rPr lang="it-IT" i="1" dirty="0" smtClean="0"/>
              <a:t/>
            </a:r>
            <a:br>
              <a:rPr lang="it-IT" i="1" dirty="0" smtClean="0"/>
            </a:br>
            <a:r>
              <a:rPr lang="it-IT" dirty="0" smtClean="0"/>
              <a:t>E’ rivolto alle scuole dell’infanzia e primarie – statali e non statali, della regione Emilia-Romagna, </a:t>
            </a:r>
          </a:p>
          <a:p>
            <a:pPr algn="just"/>
            <a:r>
              <a:rPr lang="it-IT" dirty="0" smtClean="0"/>
              <a:t>accoglienti studenti tirocinanti dei corsi di laurea dei due atenei.</a:t>
            </a:r>
          </a:p>
          <a:p>
            <a:pPr algn="just"/>
            <a:endParaRPr lang="it-IT" dirty="0" smtClean="0"/>
          </a:p>
          <a:p>
            <a:pPr algn="just"/>
            <a:r>
              <a:rPr lang="it-IT" dirty="0" smtClean="0"/>
              <a:t>Il TIROCINIO costituisce un’occasione privilegiata di incontro tra SCUOLA e UNIVERSITA’.</a:t>
            </a:r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dirty="0" smtClean="0"/>
          </a:p>
          <a:p>
            <a:pPr algn="just"/>
            <a:endParaRPr lang="it-IT" i="1" dirty="0" smtClean="0"/>
          </a:p>
          <a:p>
            <a:pPr algn="just"/>
            <a:r>
              <a:rPr lang="it-IT" i="1" dirty="0" smtClean="0"/>
              <a:t/>
            </a:r>
            <a:br>
              <a:rPr lang="it-IT" i="1" dirty="0" smtClean="0"/>
            </a:b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8034064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CustomShape 1"/>
          <p:cNvSpPr/>
          <p:nvPr/>
        </p:nvSpPr>
        <p:spPr>
          <a:xfrm>
            <a:off x="1370160" y="301680"/>
            <a:ext cx="7311960" cy="5706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/>
          <a:lstStyle/>
          <a:p>
            <a:pPr>
              <a:lnSpc>
                <a:spcPct val="100000"/>
              </a:lnSpc>
            </a:pPr>
            <a:r>
              <a:rPr lang="it-IT" sz="3200" b="1" dirty="0" smtClean="0">
                <a:solidFill>
                  <a:srgbClr val="006666"/>
                </a:solidFill>
                <a:latin typeface="Arial"/>
              </a:rPr>
              <a:t>Svolgimento del  </a:t>
            </a:r>
            <a:r>
              <a:rPr lang="it-IT" sz="3200" b="1" dirty="0">
                <a:solidFill>
                  <a:srgbClr val="006666"/>
                </a:solidFill>
                <a:latin typeface="Arial"/>
              </a:rPr>
              <a:t>Tirocinio </a:t>
            </a:r>
            <a:endParaRPr dirty="0"/>
          </a:p>
        </p:txBody>
      </p:sp>
      <p:sp>
        <p:nvSpPr>
          <p:cNvPr id="88" name="CustomShape 2"/>
          <p:cNvSpPr/>
          <p:nvPr/>
        </p:nvSpPr>
        <p:spPr>
          <a:xfrm>
            <a:off x="1299960" y="1827360"/>
            <a:ext cx="68760" cy="411300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>
              <a:lnSpc>
                <a:spcPct val="100000"/>
              </a:lnSpc>
            </a:pPr>
            <a:endParaRPr/>
          </a:p>
          <a:p>
            <a:pPr>
              <a:lnSpc>
                <a:spcPct val="100000"/>
              </a:lnSpc>
            </a:pPr>
            <a:endParaRPr/>
          </a:p>
        </p:txBody>
      </p:sp>
      <p:graphicFrame>
        <p:nvGraphicFramePr>
          <p:cNvPr id="89" name="Table 3"/>
          <p:cNvGraphicFramePr/>
          <p:nvPr>
            <p:extLst>
              <p:ext uri="{D42A27DB-BD31-4B8C-83A1-F6EECF244321}">
                <p14:modId xmlns:p14="http://schemas.microsoft.com/office/powerpoint/2010/main" val="3467096372"/>
              </p:ext>
            </p:extLst>
          </p:nvPr>
        </p:nvGraphicFramePr>
        <p:xfrm>
          <a:off x="51251" y="872280"/>
          <a:ext cx="9107008" cy="5753663"/>
        </p:xfrm>
        <a:graphic>
          <a:graphicData uri="http://schemas.openxmlformats.org/drawingml/2006/table">
            <a:tbl>
              <a:tblPr/>
              <a:tblGrid>
                <a:gridCol w="11521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162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2628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31236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52498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Ore </a:t>
                      </a:r>
                      <a:r>
                        <a:rPr lang="it-IT" sz="2000" b="1" dirty="0">
                          <a:solidFill>
                            <a:srgbClr val="000000"/>
                          </a:solidFill>
                          <a:latin typeface="Verdana"/>
                        </a:rPr>
                        <a:t>e 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periodo</a:t>
                      </a:r>
                      <a:endParaRPr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Verdana"/>
                          <a:ea typeface="+mn-ea"/>
                          <a:cs typeface="+mn-cs"/>
                        </a:rPr>
                        <a:t>TIPOLOGIA</a:t>
                      </a:r>
                      <a:endParaRPr sz="2000" b="1" dirty="0">
                        <a:solidFill>
                          <a:srgbClr val="0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Verdana"/>
                          <a:ea typeface="+mn-ea"/>
                          <a:cs typeface="+mn-cs"/>
                        </a:rPr>
                        <a:t>FINALITA’</a:t>
                      </a:r>
                      <a:endParaRPr sz="2000" b="1" dirty="0">
                        <a:solidFill>
                          <a:srgbClr val="0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4281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2°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anno </a:t>
                      </a: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  <a:ea typeface="+mn-ea"/>
                          <a:cs typeface="+mn-cs"/>
                        </a:rPr>
                        <a:t>di corso </a:t>
                      </a:r>
                      <a:endParaRPr sz="2000" dirty="0">
                        <a:solidFill>
                          <a:srgbClr val="000000"/>
                        </a:solidFill>
                        <a:latin typeface="Verdana"/>
                        <a:ea typeface="+mn-ea"/>
                        <a:cs typeface="+mn-cs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50h a scuola </a:t>
                      </a:r>
                      <a:endParaRPr lang="it-IT" sz="200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e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25 indiretto</a:t>
                      </a:r>
                      <a:endParaRPr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 </a:t>
                      </a:r>
                      <a:r>
                        <a:rPr lang="it-IT" sz="1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Tirocinio primo biennio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2000" b="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(2° e 3° anno) </a:t>
                      </a:r>
                      <a:r>
                        <a:rPr lang="it-IT" sz="2000" b="1" dirty="0" smtClean="0">
                          <a:solidFill>
                            <a:srgbClr val="000000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o</a:t>
                      </a:r>
                      <a:r>
                        <a:rPr lang="it-IT" sz="1800" b="1" dirty="0" smtClean="0"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sservativo/attivo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dirty="0" smtClean="0"/>
                        <a:t>con l’uso di strumenti strutturati</a:t>
                      </a:r>
                      <a:endParaRPr sz="16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dirty="0" smtClean="0"/>
                        <a:t>Osservare gli aspetti istituzionali, organizzativi ed educativi della scuola. Svolgimento di una breve attività con i bambini in classe/sez.</a:t>
                      </a:r>
                      <a:endParaRPr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Rilevare la dimensione collegiale; la dimensione della continuità, elaborare un’ipotesi progettuale</a:t>
                      </a:r>
                      <a:r>
                        <a:rPr lang="it-IT" sz="16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in collaborazione con l’insegnante.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049583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Verdana"/>
                        </a:rPr>
                        <a:t>3° anno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100h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a scuola </a:t>
                      </a:r>
                      <a:endParaRPr lang="it-IT" sz="200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e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25 indiretto</a:t>
                      </a:r>
                      <a:endParaRPr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68846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>
                          <a:solidFill>
                            <a:srgbClr val="000000"/>
                          </a:solidFill>
                          <a:latin typeface="Verdana"/>
                        </a:rPr>
                        <a:t>4°anno</a:t>
                      </a:r>
                      <a:endParaRPr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130h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a scuola </a:t>
                      </a:r>
                      <a:endParaRPr lang="it-IT" sz="200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e 45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indiretto</a:t>
                      </a:r>
                      <a:endParaRPr dirty="0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1800" b="1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Tirocinio s</a:t>
                      </a:r>
                      <a:r>
                        <a:rPr lang="it-IT" sz="1800" b="1" dirty="0" err="1" smtClean="0">
                          <a:solidFill>
                            <a:srgbClr val="000000"/>
                          </a:solidFill>
                          <a:latin typeface="Verdana"/>
                        </a:rPr>
                        <a:t>econdo</a:t>
                      </a:r>
                      <a:r>
                        <a:rPr lang="it-IT" sz="1800" b="1" dirty="0" smtClean="0">
                          <a:solidFill>
                            <a:srgbClr val="000000"/>
                          </a:solidFill>
                          <a:latin typeface="Verdana"/>
                        </a:rPr>
                        <a:t> biennio</a:t>
                      </a:r>
                    </a:p>
                    <a:p>
                      <a:pPr marL="0" marR="0" indent="0" algn="ct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it-IT" sz="2000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Verdana"/>
                          <a:ea typeface="+mn-ea"/>
                          <a:cs typeface="+mn-cs"/>
                        </a:rPr>
                        <a:t>(4° e 5° anno) </a:t>
                      </a:r>
                      <a:endParaRPr lang="it-IT" sz="1800" b="1" dirty="0" smtClean="0"/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800" b="1" dirty="0" smtClean="0">
                          <a:solidFill>
                            <a:schemeClr val="tx1"/>
                          </a:solidFill>
                          <a:latin typeface="Verdana" panose="020B0604030504040204" pitchFamily="34" charset="0"/>
                          <a:ea typeface="Verdana" panose="020B0604030504040204" pitchFamily="34" charset="0"/>
                          <a:cs typeface="Verdana" panose="020B0604030504040204" pitchFamily="34" charset="0"/>
                        </a:rPr>
                        <a:t>progettuale/attivo</a:t>
                      </a: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Progettare, realizzare e verificare i risultati di un’Unità Didattica nell’ottica prevalente dell’individualizzazione;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applicare metodologie attive.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5°anno</a:t>
                      </a:r>
                      <a:endParaRPr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170h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a scuola </a:t>
                      </a:r>
                      <a:endParaRPr lang="it-IT" sz="2000" dirty="0" smtClean="0">
                        <a:solidFill>
                          <a:srgbClr val="000000"/>
                        </a:solidFill>
                        <a:latin typeface="Verdana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it-IT" sz="2000" dirty="0" smtClean="0">
                          <a:solidFill>
                            <a:srgbClr val="000000"/>
                          </a:solidFill>
                          <a:latin typeface="Verdana"/>
                        </a:rPr>
                        <a:t>e 55 </a:t>
                      </a:r>
                      <a:r>
                        <a:rPr lang="it-IT" sz="2000" dirty="0">
                          <a:solidFill>
                            <a:srgbClr val="000000"/>
                          </a:solidFill>
                          <a:latin typeface="Verdana"/>
                        </a:rPr>
                        <a:t>indiretto</a:t>
                      </a:r>
                      <a:endParaRPr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77473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Progettare, realizzare e valutare un percorso didattico nell’ottica della personalizzazione;</a:t>
                      </a:r>
                    </a:p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it-IT" sz="16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applicare metodologie attive volte a sviluppare il pensiero divergente e critico.</a:t>
                      </a:r>
                      <a:endParaRPr sz="16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CustomShape 1"/>
          <p:cNvSpPr/>
          <p:nvPr/>
        </p:nvSpPr>
        <p:spPr>
          <a:xfrm>
            <a:off x="357120" y="285840"/>
            <a:ext cx="8535360" cy="9829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/>
          <a:lstStyle/>
          <a:p>
            <a:pPr algn="r">
              <a:lnSpc>
                <a:spcPct val="100000"/>
              </a:lnSpc>
            </a:pPr>
            <a:r>
              <a:rPr lang="it-IT" sz="3600" dirty="0" smtClean="0"/>
              <a:t>    Tempistica svolgimento nelle scuole</a:t>
            </a:r>
            <a:endParaRPr sz="3600" dirty="0"/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052736"/>
            <a:ext cx="9036496" cy="54162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CasellaDiTesto 2"/>
          <p:cNvSpPr txBox="1"/>
          <p:nvPr/>
        </p:nvSpPr>
        <p:spPr>
          <a:xfrm>
            <a:off x="3203848" y="2035656"/>
            <a:ext cx="1152128" cy="27699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it-IT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6" name="CasellaDiTesto 5"/>
          <p:cNvSpPr txBox="1"/>
          <p:nvPr/>
        </p:nvSpPr>
        <p:spPr>
          <a:xfrm>
            <a:off x="5076056" y="2737484"/>
            <a:ext cx="1080120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Da12/1/2019</a:t>
            </a:r>
          </a:p>
          <a:p>
            <a:r>
              <a:rPr lang="it-IT" sz="1200" b="1" dirty="0" smtClean="0"/>
              <a:t>al 16/2/2019</a:t>
            </a:r>
            <a:endParaRPr lang="it-IT" sz="1200" b="1" dirty="0"/>
          </a:p>
          <a:p>
            <a:endParaRPr lang="it-IT" sz="1200" dirty="0"/>
          </a:p>
        </p:txBody>
      </p:sp>
      <p:sp>
        <p:nvSpPr>
          <p:cNvPr id="8" name="CasellaDiTesto 7"/>
          <p:cNvSpPr txBox="1"/>
          <p:nvPr/>
        </p:nvSpPr>
        <p:spPr>
          <a:xfrm>
            <a:off x="6732240" y="2728748"/>
            <a:ext cx="1512168" cy="64633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b="1" dirty="0" smtClean="0"/>
              <a:t>Da 21/2/2019</a:t>
            </a:r>
          </a:p>
          <a:p>
            <a:r>
              <a:rPr lang="it-IT" sz="1200" b="1" dirty="0" smtClean="0"/>
              <a:t> al 30/4/2019</a:t>
            </a:r>
            <a:endParaRPr lang="it-IT" sz="1200" b="1" dirty="0"/>
          </a:p>
          <a:p>
            <a:endParaRPr lang="it-IT" sz="1200" dirty="0"/>
          </a:p>
        </p:txBody>
      </p:sp>
      <p:sp>
        <p:nvSpPr>
          <p:cNvPr id="10" name="CasellaDiTesto 9"/>
          <p:cNvSpPr txBox="1"/>
          <p:nvPr/>
        </p:nvSpPr>
        <p:spPr>
          <a:xfrm>
            <a:off x="2807804" y="4709410"/>
            <a:ext cx="525658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Da 22/10/2018 chiusura da 30/3/2019 </a:t>
            </a:r>
            <a:r>
              <a:rPr lang="it-IT" sz="1400" b="1" smtClean="0"/>
              <a:t>al </a:t>
            </a:r>
            <a:r>
              <a:rPr lang="it-IT" sz="1400" b="1" smtClean="0"/>
              <a:t>4/5/2019</a:t>
            </a:r>
            <a:endParaRPr lang="it-IT" sz="1400" b="1" dirty="0" smtClean="0"/>
          </a:p>
          <a:p>
            <a:pPr algn="ctr"/>
            <a:endParaRPr lang="it-IT" sz="1400" b="1" dirty="0"/>
          </a:p>
        </p:txBody>
      </p:sp>
      <p:sp>
        <p:nvSpPr>
          <p:cNvPr id="11" name="CasellaDiTesto 10"/>
          <p:cNvSpPr txBox="1"/>
          <p:nvPr/>
        </p:nvSpPr>
        <p:spPr>
          <a:xfrm>
            <a:off x="2411760" y="5645583"/>
            <a:ext cx="4536504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b="1" dirty="0" smtClean="0"/>
              <a:t>Da 10/10/2018 al 16/3/2019</a:t>
            </a:r>
          </a:p>
          <a:p>
            <a:endParaRPr lang="it-IT" dirty="0"/>
          </a:p>
        </p:txBody>
      </p:sp>
      <p:sp>
        <p:nvSpPr>
          <p:cNvPr id="12" name="CasellaDiTesto 11"/>
          <p:cNvSpPr txBox="1"/>
          <p:nvPr/>
        </p:nvSpPr>
        <p:spPr>
          <a:xfrm>
            <a:off x="179512" y="3149394"/>
            <a:ext cx="827584" cy="307777"/>
          </a:xfrm>
          <a:prstGeom prst="rect">
            <a:avLst/>
          </a:prstGeom>
          <a:solidFill>
            <a:srgbClr val="00FFFF"/>
          </a:solidFill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laureati</a:t>
            </a:r>
            <a:endParaRPr lang="it-IT" sz="1400" dirty="0"/>
          </a:p>
        </p:txBody>
      </p:sp>
      <p:sp>
        <p:nvSpPr>
          <p:cNvPr id="16" name="CasellaDiTesto 15"/>
          <p:cNvSpPr txBox="1"/>
          <p:nvPr/>
        </p:nvSpPr>
        <p:spPr>
          <a:xfrm>
            <a:off x="5652120" y="3742459"/>
            <a:ext cx="3096344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it-IT" sz="1400" b="1" dirty="0" smtClean="0"/>
          </a:p>
          <a:p>
            <a:pPr algn="ctr"/>
            <a:r>
              <a:rPr lang="it-IT" sz="1400" b="1" dirty="0" smtClean="0"/>
              <a:t>Da 25/2/2019 al 11/5/2019 </a:t>
            </a:r>
            <a:endParaRPr lang="it-IT" sz="1400" b="1" dirty="0"/>
          </a:p>
        </p:txBody>
      </p:sp>
      <p:sp>
        <p:nvSpPr>
          <p:cNvPr id="4" name="CasellaDiTesto 3"/>
          <p:cNvSpPr txBox="1"/>
          <p:nvPr/>
        </p:nvSpPr>
        <p:spPr>
          <a:xfrm>
            <a:off x="4463988" y="1122454"/>
            <a:ext cx="972108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400" b="1" dirty="0" smtClean="0"/>
              <a:t>2018-19</a:t>
            </a:r>
            <a:endParaRPr lang="it-IT" sz="1400" b="1" dirty="0"/>
          </a:p>
        </p:txBody>
      </p:sp>
      <p:sp>
        <p:nvSpPr>
          <p:cNvPr id="13" name="CasellaDiTesto 12"/>
          <p:cNvSpPr txBox="1"/>
          <p:nvPr/>
        </p:nvSpPr>
        <p:spPr>
          <a:xfrm>
            <a:off x="3203848" y="2035656"/>
            <a:ext cx="126014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it-IT" sz="1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Da 15/11/2018  al 21/12/2018</a:t>
            </a:r>
            <a:endParaRPr lang="it-IT" sz="1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600" dirty="0" smtClean="0"/>
              <a:t>TIROCINIO 2° ANNO </a:t>
            </a:r>
            <a:br>
              <a:rPr lang="it-IT" sz="3600" dirty="0" smtClean="0"/>
            </a:br>
            <a:r>
              <a:rPr lang="it-IT" sz="3600" dirty="0" smtClean="0"/>
              <a:t>50 ore a scuola</a:t>
            </a:r>
            <a:endParaRPr lang="it-IT" sz="3600" dirty="0"/>
          </a:p>
        </p:txBody>
      </p:sp>
      <p:sp>
        <p:nvSpPr>
          <p:cNvPr id="4" name="Rettangolo 3"/>
          <p:cNvSpPr/>
          <p:nvPr/>
        </p:nvSpPr>
        <p:spPr>
          <a:xfrm>
            <a:off x="972302" y="1595021"/>
            <a:ext cx="7632145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Il/la tirocinante, attraverso strumenti, osserva la classe nell’organizzazione dello spazio, della quotidianità, dell’accoglienza, di una attività. </a:t>
            </a:r>
            <a:endParaRPr lang="it-IT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Affianca il tutor accogliente e svolge una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breve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attività (2-3h </a:t>
            </a:r>
            <a:r>
              <a:rPr lang="it-IT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i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bambini, in classe/sezione,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dopo averne condiviso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l’obiettivo e le modalità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l’insegnante.</a:t>
            </a:r>
          </a:p>
        </p:txBody>
      </p:sp>
    </p:spTree>
    <p:extLst>
      <p:ext uri="{BB962C8B-B14F-4D97-AF65-F5344CB8AC3E}">
        <p14:creationId xmlns:p14="http://schemas.microsoft.com/office/powerpoint/2010/main" val="507124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 smtClean="0"/>
              <a:t>TIROCINIO 3° ANNO </a:t>
            </a:r>
            <a:br>
              <a:rPr lang="it-IT" sz="3200" dirty="0" smtClean="0"/>
            </a:br>
            <a:r>
              <a:rPr lang="it-IT" sz="3200" dirty="0" smtClean="0"/>
              <a:t>100 ore a scuola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899592" y="1556792"/>
            <a:ext cx="7848872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Il/la tirocinante,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sempre attraverso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strumenti,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continua la sua conoscenza della scuola. Affianca il tutor accogliente e svolge un’attività (7- 8h </a:t>
            </a:r>
            <a:r>
              <a:rPr lang="it-IT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max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 i bambini, in classe/sezione, dopo averne condiviso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gli obiettivi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il percorso con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l’insegnante.</a:t>
            </a:r>
          </a:p>
          <a:p>
            <a:r>
              <a:rPr lang="it-IT" sz="2800" b="1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Novità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partecipazione </a:t>
            </a:r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del/la tirocinante ad incontri </a:t>
            </a:r>
            <a:r>
              <a:rPr lang="it-IT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collegiali, osservazione reciproca fra tirocinanti nello svolgimento della loro attività.</a:t>
            </a:r>
          </a:p>
        </p:txBody>
      </p:sp>
    </p:spTree>
    <p:extLst>
      <p:ext uri="{BB962C8B-B14F-4D97-AF65-F5344CB8AC3E}">
        <p14:creationId xmlns:p14="http://schemas.microsoft.com/office/powerpoint/2010/main" val="2642686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3200" dirty="0" smtClean="0"/>
              <a:t>TIROCINIO 4° ANNO </a:t>
            </a:r>
            <a:br>
              <a:rPr lang="it-IT" sz="3200" dirty="0" smtClean="0"/>
            </a:br>
            <a:r>
              <a:rPr lang="it-IT" sz="3200" dirty="0" smtClean="0"/>
              <a:t>130 ore a scuola</a:t>
            </a:r>
            <a:endParaRPr lang="it-IT" sz="3200" dirty="0"/>
          </a:p>
        </p:txBody>
      </p:sp>
      <p:sp>
        <p:nvSpPr>
          <p:cNvPr id="4" name="Rettangolo 3"/>
          <p:cNvSpPr/>
          <p:nvPr/>
        </p:nvSpPr>
        <p:spPr>
          <a:xfrm>
            <a:off x="899592" y="2348880"/>
            <a:ext cx="763284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3200" dirty="0" smtClean="0"/>
              <a:t>Il/la tirocinante deve dedicare un tempo lungo alla progettazione e alla didattica. Si inserisce nell’attività curricolare e in accordo con il tutor accogliente: </a:t>
            </a:r>
          </a:p>
          <a:p>
            <a:r>
              <a:rPr lang="it-IT" sz="3200" dirty="0" smtClean="0"/>
              <a:t>- propone </a:t>
            </a:r>
            <a:r>
              <a:rPr lang="it-IT" sz="3200" dirty="0"/>
              <a:t>metodologie attive in </a:t>
            </a:r>
            <a:r>
              <a:rPr lang="it-IT" sz="3200" dirty="0" smtClean="0"/>
              <a:t>un’ottica </a:t>
            </a:r>
            <a:r>
              <a:rPr lang="it-IT" sz="3200" dirty="0"/>
              <a:t>prevalente </a:t>
            </a:r>
            <a:r>
              <a:rPr lang="it-IT" sz="3200" dirty="0" smtClean="0"/>
              <a:t>di individualizzazione</a:t>
            </a:r>
            <a:r>
              <a:rPr lang="it-IT" sz="3200" dirty="0"/>
              <a:t>;</a:t>
            </a:r>
          </a:p>
          <a:p>
            <a:r>
              <a:rPr lang="it-IT" sz="3200" dirty="0" smtClean="0"/>
              <a:t>- progetta </a:t>
            </a:r>
            <a:r>
              <a:rPr lang="it-IT" sz="3200" dirty="0"/>
              <a:t>e </a:t>
            </a:r>
            <a:r>
              <a:rPr lang="it-IT" sz="3200" dirty="0" smtClean="0"/>
              <a:t>realizza </a:t>
            </a:r>
            <a:r>
              <a:rPr lang="it-IT" sz="3200" dirty="0"/>
              <a:t>un’UD per la scuola </a:t>
            </a:r>
            <a:r>
              <a:rPr lang="it-IT" sz="3200" dirty="0" smtClean="0"/>
              <a:t>dell’Infanzia/Primaria</a:t>
            </a:r>
            <a:r>
              <a:rPr lang="it-IT" sz="32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45502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04671AE3414BA4FB6ECE6B5C4102A73" ma:contentTypeVersion="1" ma:contentTypeDescription="Creare un nuovo documento." ma:contentTypeScope="" ma:versionID="ee1f620d23214152e3b3a414adae86d8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0a6cea70e426604920de547c2921366d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PublishingStartDate" ma:index="8" nillable="true" ma:displayName="Data inizio pianificazion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Data fine pianificazione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i contenuto" ma:readOnly="true"/>
        <xsd:element ref="dc:title" minOccurs="0" maxOccurs="1" ma:index="4" ma:displayName="Tito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2F49CB67-05F5-4A9E-9183-081E80476FEF}">
  <ds:schemaRefs>
    <ds:schemaRef ds:uri="http://schemas.openxmlformats.org/package/2006/metadata/core-properties"/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http://schemas.microsoft.com/sharepoint/v3"/>
    <ds:schemaRef ds:uri="http://schemas.microsoft.com/office/2006/documentManagement/typ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065C83C-087C-429B-8167-A4B577FEE73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F52BFEF-1921-4A32-86CB-E6B8C3DB69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804</TotalTime>
  <Words>534</Words>
  <Application>Microsoft Office PowerPoint</Application>
  <PresentationFormat>Presentazione su schermo (4:3)</PresentationFormat>
  <Paragraphs>99</Paragraphs>
  <Slides>10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8" baseType="lpstr">
      <vt:lpstr>Arial</vt:lpstr>
      <vt:lpstr>Calibri</vt:lpstr>
      <vt:lpstr>DejaVu Sans</vt:lpstr>
      <vt:lpstr>Garamond</vt:lpstr>
      <vt:lpstr>StarSymbol</vt:lpstr>
      <vt:lpstr>Verdana</vt:lpstr>
      <vt:lpstr>Wingdings</vt:lpstr>
      <vt:lpstr>Office Theme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TIROCINIO 2° ANNO  50 ore a scuola</vt:lpstr>
      <vt:lpstr>TIROCINIO 3° ANNO  100 ore a scuola</vt:lpstr>
      <vt:lpstr>TIROCINIO 4° ANNO  130 ore a scuola</vt:lpstr>
      <vt:lpstr>TIROCINIO 5° ANNO  170 ore a scuola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Rita Lugaresi</dc:creator>
  <cp:lastModifiedBy>Lorena Pirani</cp:lastModifiedBy>
  <cp:revision>59</cp:revision>
  <cp:lastPrinted>2016-10-12T11:43:01Z</cp:lastPrinted>
  <dcterms:modified xsi:type="dcterms:W3CDTF">2018-09-20T11:11:50Z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0x010100904671AE3414BA4FB6ECE6B5C4102A73</vt:lpwstr>
  </property>
</Properties>
</file>