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1B970-E8C9-482E-862E-B556256F1E51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6C2F9-7C3F-4FDC-A075-82C982A58E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28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6C2F9-7C3F-4FDC-A075-82C982A58EA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57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DDA188-0E46-4D59-A234-1464B9C25E78}" type="datetimeFigureOut">
              <a:rPr lang="it-IT" smtClean="0"/>
              <a:t>12/11/2015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04EA8E-15EE-4501-9D4D-17D9EA3ECBD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sz="4000" dirty="0"/>
              <a:t> </a:t>
            </a:r>
            <a:r>
              <a:rPr lang="it-IT" sz="4000" b="1" dirty="0"/>
              <a:t>“GENTE D’ORIENTE</a:t>
            </a:r>
            <a:r>
              <a:rPr lang="it-IT" sz="4000" b="1" dirty="0" smtClean="0"/>
              <a:t>”</a:t>
            </a:r>
            <a:br>
              <a:rPr lang="it-IT" sz="4000" b="1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/>
              <a:t> </a:t>
            </a:r>
            <a:r>
              <a:rPr lang="it-IT" sz="4000" b="1" dirty="0"/>
              <a:t>RELAZIONE DEL PROF. MASSIMO BINI </a:t>
            </a:r>
            <a:r>
              <a:rPr lang="it-IT" sz="4000" b="1" dirty="0" smtClean="0"/>
              <a:t> 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776864" cy="2880320"/>
          </a:xfrm>
        </p:spPr>
        <p:txBody>
          <a:bodyPr>
            <a:normAutofit fontScale="40000" lnSpcReduction="20000"/>
          </a:bodyPr>
          <a:lstStyle/>
          <a:p>
            <a:endParaRPr lang="it-IT" dirty="0"/>
          </a:p>
          <a:p>
            <a:r>
              <a:rPr lang="it-IT" sz="8600" b="1" dirty="0" smtClean="0">
                <a:solidFill>
                  <a:schemeClr val="tx1"/>
                </a:solidFill>
              </a:rPr>
              <a:t>SEMINARIO </a:t>
            </a:r>
            <a:r>
              <a:rPr lang="it-IT" sz="8600" b="1" dirty="0">
                <a:solidFill>
                  <a:schemeClr val="tx1"/>
                </a:solidFill>
              </a:rPr>
              <a:t>DI APPROFONDIMENTO </a:t>
            </a:r>
            <a:endParaRPr lang="it-IT" sz="8600" dirty="0">
              <a:solidFill>
                <a:schemeClr val="tx1"/>
              </a:solidFill>
            </a:endParaRPr>
          </a:p>
          <a:p>
            <a:r>
              <a:rPr lang="it-IT" sz="8600" b="1" dirty="0">
                <a:solidFill>
                  <a:schemeClr val="tx1"/>
                </a:solidFill>
              </a:rPr>
              <a:t>SULL’ORIENTAMENTO SCOLASTICO. </a:t>
            </a:r>
            <a:endParaRPr lang="it-IT" sz="8600" dirty="0">
              <a:solidFill>
                <a:schemeClr val="tx1"/>
              </a:solidFill>
            </a:endParaRPr>
          </a:p>
          <a:p>
            <a:r>
              <a:rPr lang="it-IT" sz="8600" b="1" dirty="0">
                <a:solidFill>
                  <a:schemeClr val="tx1"/>
                </a:solidFill>
              </a:rPr>
              <a:t>MARTEDI 3 NOVEMBRE 2015 </a:t>
            </a:r>
            <a:endParaRPr lang="it-IT" sz="8600" dirty="0">
              <a:solidFill>
                <a:schemeClr val="tx1"/>
              </a:solidFill>
            </a:endParaRPr>
          </a:p>
          <a:p>
            <a:r>
              <a:rPr lang="it-IT" sz="8000" i="1" dirty="0" smtClean="0">
                <a:solidFill>
                  <a:schemeClr val="tx1"/>
                </a:solidFill>
              </a:rPr>
              <a:t>c/o AULA </a:t>
            </a:r>
            <a:r>
              <a:rPr lang="it-IT" sz="8000" i="1" dirty="0">
                <a:solidFill>
                  <a:schemeClr val="tx1"/>
                </a:solidFill>
              </a:rPr>
              <a:t>MAGNA IC CENTRO STORICO </a:t>
            </a:r>
          </a:p>
          <a:p>
            <a:r>
              <a:rPr lang="it-IT" sz="8000" i="1" dirty="0">
                <a:solidFill>
                  <a:schemeClr val="tx1"/>
                </a:solidFill>
              </a:rPr>
              <a:t>RIMINI </a:t>
            </a:r>
          </a:p>
        </p:txBody>
      </p:sp>
    </p:spTree>
    <p:extLst>
      <p:ext uri="{BB962C8B-B14F-4D97-AF65-F5344CB8AC3E}">
        <p14:creationId xmlns:p14="http://schemas.microsoft.com/office/powerpoint/2010/main" val="220811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84">
        <p:fade/>
      </p:transition>
    </mc:Choice>
    <mc:Fallback xmlns="">
      <p:transition spd="med" advTm="338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DAL POF AL PROF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it-IT" sz="8000" dirty="0" smtClean="0"/>
              <a:t>Ogni </a:t>
            </a:r>
            <a:r>
              <a:rPr lang="it-IT" sz="8000" dirty="0"/>
              <a:t>mattina c’è gente che percorre per tutta la vita le grandi città di fòrmica della scuola, e quando la nebbia arriva a banchi, improvvisa, non ha paura di fare e di avere un ruolo di faro e di satellitare. E’ la “Gente d’Oriente”, quella che non recede, né guida mai senza patente, e che seguendo contromano il suo senso del levante, vede, ascolta, osserva, sente gli altri prima degli altri, e agli incroci che contano, guida ed orienta ogni alunno verso luoghi in cui il sole sorge alto, altro,   dove la  luce conduce allo spirito critico e alla cultura, la vera strada per il mercato del lavoro e per il futuro di ogni persona.</a:t>
            </a:r>
          </a:p>
          <a:p>
            <a:pPr marL="0" indent="0" algn="just">
              <a:buNone/>
            </a:pPr>
            <a:r>
              <a:rPr lang="it-IT" sz="8000" dirty="0"/>
              <a:t>E se il POF è creatura formativa che si piega e si inchina al territorio, ad una piccola fetta o briciola del pianeta, il Prof, dal latino pro, e dunque di etimologia nobile, mobile e certa, è penisola ed istmo, incontro all’universale: come tutta la Gente d’Oriente, egli vive di scavi e quando trova nuovi talenti il suo  cuore d’ardesia corre e pulsa per tutto il cantiere come ai vecchi tempi, si fa risorsa, dimenticando il triste ossimoro degli scatti d’anzianità. Popolo complesso e multiplo, la Gente d’Oriente è un </a:t>
            </a:r>
            <a:r>
              <a:rPr lang="it-IT" sz="8000" dirty="0" err="1"/>
              <a:t>Melting</a:t>
            </a:r>
            <a:r>
              <a:rPr lang="it-IT" sz="8000" dirty="0"/>
              <a:t> Prof che si avvale di diverse figure. </a:t>
            </a:r>
            <a:r>
              <a:rPr lang="en-US" sz="8000" dirty="0" err="1"/>
              <a:t>Eccole</a:t>
            </a:r>
            <a:r>
              <a:rPr lang="en-US" sz="8000" dirty="0"/>
              <a:t>.</a:t>
            </a:r>
            <a:endParaRPr lang="it-IT" sz="8000" dirty="0"/>
          </a:p>
          <a:p>
            <a:pPr algn="just"/>
            <a:endParaRPr lang="it-IT" sz="8000" dirty="0"/>
          </a:p>
        </p:txBody>
      </p:sp>
    </p:spTree>
    <p:extLst>
      <p:ext uri="{BB962C8B-B14F-4D97-AF65-F5344CB8AC3E}">
        <p14:creationId xmlns:p14="http://schemas.microsoft.com/office/powerpoint/2010/main" val="274888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PROF  GUGLIELMO HOTEL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 </a:t>
            </a:r>
            <a:endParaRPr lang="it-IT" dirty="0" smtClean="0"/>
          </a:p>
          <a:p>
            <a:pPr marL="0" indent="0" algn="just">
              <a:buNone/>
            </a:pPr>
            <a:r>
              <a:rPr lang="it-IT" sz="2000" dirty="0" smtClean="0"/>
              <a:t>Insieme </a:t>
            </a:r>
            <a:r>
              <a:rPr lang="it-IT" sz="2000" dirty="0"/>
              <a:t>al </a:t>
            </a:r>
            <a:r>
              <a:rPr lang="it-IT" sz="2000" dirty="0" err="1"/>
              <a:t>Prof.Orma</a:t>
            </a:r>
            <a:r>
              <a:rPr lang="it-IT" sz="2000" dirty="0"/>
              <a:t>  segue sin dal primo momento i primi passi di ogni alunno. Dal primo giorno e non solo per l’Open </a:t>
            </a:r>
            <a:r>
              <a:rPr lang="it-IT" sz="2000" dirty="0" err="1"/>
              <a:t>Day</a:t>
            </a:r>
            <a:r>
              <a:rPr lang="it-IT" sz="2000" dirty="0"/>
              <a:t>,  per otto anni. E’ un logistico e conosce tutti i pregi e i difetti di uno spazio educativo: l’odore di inchiostro delle stampanti, i detersivi del personale Ata, tutti i carburanti ed i concimi dei docenti. E’ l’homo </a:t>
            </a:r>
            <a:r>
              <a:rPr lang="it-IT" sz="2000" dirty="0" err="1"/>
              <a:t>labor</a:t>
            </a:r>
            <a:r>
              <a:rPr lang="it-IT" sz="2000" dirty="0"/>
              <a:t>, l’uomo che ti racconta gli orizzonti ed i confini di un paesaggio educativo e che ti accompagna nelle tastiere segrete di ogni laboratorio, con passo felino e felpato, anche se lui è il re del mouse. Pronto a capire ogni urgenza, ogni emergenza, è il </a:t>
            </a:r>
            <a:r>
              <a:rPr lang="it-IT" sz="2000" dirty="0" err="1"/>
              <a:t>mèntore</a:t>
            </a:r>
            <a:r>
              <a:rPr lang="it-IT" sz="2000" dirty="0"/>
              <a:t> di </a:t>
            </a:r>
            <a:r>
              <a:rPr lang="it-IT" sz="2000" dirty="0" err="1"/>
              <a:t>Montaigne</a:t>
            </a:r>
            <a:r>
              <a:rPr lang="it-IT" sz="2000" dirty="0"/>
              <a:t>, ed ha il sorriso vero di chi ama l’altro. Disponibile, accogliente, social, cerca da subito i primi feed-back con lo studente, da buon discepolo della Scuola di Telemaco.</a:t>
            </a: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2508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PROF. AMPLI o AMPLIPROF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sz="8000" dirty="0"/>
              <a:t>Il </a:t>
            </a:r>
            <a:r>
              <a:rPr lang="it-IT" sz="8000" dirty="0" err="1"/>
              <a:t>Prof.Ampli</a:t>
            </a:r>
            <a:r>
              <a:rPr lang="it-IT" sz="8000" dirty="0"/>
              <a:t> ha in dotazione un kit d’osservazione a righe e a quadri, fatto di libri, musiche, affreschi, film, sculture, opere d’arte. Sono i suoi occhiali speciali, che rimandano ad immagini tridimensionali in 3P, gli unici capaci di ascoltare e vedere una generazione sempre più social e digitale, e che generalmente vive nelle </a:t>
            </a:r>
            <a:r>
              <a:rPr lang="it-IT" sz="8000" dirty="0" err="1"/>
              <a:t>criptodepressioni</a:t>
            </a:r>
            <a:r>
              <a:rPr lang="it-IT" sz="8000" dirty="0"/>
              <a:t> dei centri commerciali, pensando all’esotico e sognando </a:t>
            </a:r>
            <a:r>
              <a:rPr lang="it-IT" sz="8000" dirty="0" smtClean="0"/>
              <a:t>Dubai. Il </a:t>
            </a:r>
            <a:r>
              <a:rPr lang="it-IT" sz="8000" dirty="0"/>
              <a:t>Prof. Ampli, munito di </a:t>
            </a:r>
            <a:r>
              <a:rPr lang="it-IT" sz="8000" dirty="0" err="1"/>
              <a:t>Ampliprof</a:t>
            </a:r>
            <a:r>
              <a:rPr lang="it-IT" sz="8000" dirty="0"/>
              <a:t>, cataloga e decripta, immergendosi a capofitto tra </a:t>
            </a:r>
            <a:r>
              <a:rPr lang="it-IT" sz="8000" dirty="0" err="1"/>
              <a:t>leggins</a:t>
            </a:r>
            <a:r>
              <a:rPr lang="it-IT" sz="8000" dirty="0"/>
              <a:t> fioriti d’inverno ed anelli e catene di nuovi schiavi, per desumere poi contesti e caratteri personali e famigliari. Ogni smalto, ogni complessità tessile ed ogni scarpa una voce, un segnale, come le “Città Invisibili” di Calvino, per una </a:t>
            </a:r>
            <a:r>
              <a:rPr lang="it-IT" sz="8000" dirty="0" smtClean="0"/>
              <a:t>inesausta </a:t>
            </a:r>
            <a:r>
              <a:rPr lang="it-IT" sz="8000" dirty="0" err="1" smtClean="0"/>
              <a:t>alunnoscopia</a:t>
            </a:r>
            <a:r>
              <a:rPr lang="it-IT" sz="8000" dirty="0" smtClean="0"/>
              <a:t> </a:t>
            </a:r>
            <a:r>
              <a:rPr lang="it-IT" sz="8000" dirty="0"/>
              <a:t>mai invasiva, ma discreta e </a:t>
            </a:r>
            <a:r>
              <a:rPr lang="it-IT" sz="8000" dirty="0" smtClean="0"/>
              <a:t>delicata. Il </a:t>
            </a:r>
            <a:r>
              <a:rPr lang="it-IT" sz="8000" dirty="0"/>
              <a:t>Prof. Ampli fruga, capta, intercetta, ausculta, interpreta, come un binocolo, uno stetoscopio, un </a:t>
            </a:r>
            <a:r>
              <a:rPr lang="it-IT" sz="8000" dirty="0" err="1"/>
              <a:t>idrofono,o</a:t>
            </a:r>
            <a:r>
              <a:rPr lang="it-IT" sz="8000" dirty="0"/>
              <a:t> come un copy che prima del prodotto vuole conoscere ogni segreto del suo cliente. Lo guidano da sempre le scritte di gomma, dopo ben due ore  di  educazione  motoria ,delle “</a:t>
            </a:r>
            <a:r>
              <a:rPr lang="it-IT" sz="8000" dirty="0" err="1"/>
              <a:t>All</a:t>
            </a:r>
            <a:r>
              <a:rPr lang="it-IT" sz="8000" dirty="0"/>
              <a:t> Stars”, e soprattutto quel modello, “Converse”. Astronomo alla rovescio, il Prof. Ampli non si tura il naso, ma guarda il carro minore di tutte le stelle, sotto il banco, in basso, e già pensa al Convergente, stella polare di ogni docente che vuole comprendere le scie d’argento e il fascino intricato del reale.</a:t>
            </a:r>
          </a:p>
          <a:p>
            <a:pPr marL="0" indent="0" algn="just">
              <a:buNone/>
            </a:pPr>
            <a:endParaRPr lang="it-IT" sz="8000" dirty="0"/>
          </a:p>
        </p:txBody>
      </p:sp>
    </p:spTree>
    <p:extLst>
      <p:ext uri="{BB962C8B-B14F-4D97-AF65-F5344CB8AC3E}">
        <p14:creationId xmlns:p14="http://schemas.microsoft.com/office/powerpoint/2010/main" val="38486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PROF. UMO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200" dirty="0" smtClean="0"/>
              <a:t>Una </a:t>
            </a:r>
            <a:r>
              <a:rPr lang="it-IT" sz="2200" dirty="0"/>
              <a:t>delle figure più importanti della Gente d’Oriente. E come tale, portatore di spezie, speziale, speciale. Il Prof. Umo è uomo d’azione, ama la conversazione e deodorizza una lezione, soprattutto dopo la palestra. Egli conosce il profumo e gli aromi delle parole, i loro corpi e le loro forme, i ritmi, le rime, le creme, come ben diceva il suo antico maestro francese, Prof. </a:t>
            </a:r>
            <a:r>
              <a:rPr lang="it-IT" sz="2200" dirty="0" err="1"/>
              <a:t>Iteroles</a:t>
            </a:r>
            <a:r>
              <a:rPr lang="it-IT" sz="2200" dirty="0"/>
              <a:t>. Iscritto del resto e da sempre alla Scuola di Edipo, il Prof. Umo è parola che illumina, che trasforma il pensiero, e che racconta storie e geografie, da buon discepolo del Prof. </a:t>
            </a:r>
            <a:r>
              <a:rPr lang="it-IT" sz="2200" dirty="0" err="1"/>
              <a:t>Tell</a:t>
            </a:r>
            <a:r>
              <a:rPr lang="it-IT" sz="2200" dirty="0"/>
              <a:t>, universali. Frontale, carismatico, plenipotenziario della lezione, ha gli stessi tratti somatici della Prof.ssa Giulia di Massimo </a:t>
            </a:r>
            <a:r>
              <a:rPr lang="it-IT" sz="2200" dirty="0" err="1"/>
              <a:t>Recalcati</a:t>
            </a:r>
            <a:r>
              <a:rPr lang="it-IT" sz="2200" dirty="0"/>
              <a:t>, ed ogni alunno lo ascolterebbe per ore ed ore, senza più guardare l’orologio prima della campanella dell’ultima ora, come un residuo afflosciato di </a:t>
            </a:r>
            <a:r>
              <a:rPr lang="it-IT" sz="2200" dirty="0" err="1"/>
              <a:t>Dalì</a:t>
            </a:r>
            <a:r>
              <a:rPr lang="it-IT" sz="2200" dirty="0"/>
              <a:t>. Policromatico e </a:t>
            </a:r>
            <a:r>
              <a:rPr lang="it-IT" sz="2200" dirty="0" err="1"/>
              <a:t>cromoterapico</a:t>
            </a:r>
            <a:r>
              <a:rPr lang="it-IT" sz="2200" dirty="0"/>
              <a:t>, seduttivo, il Prof. Umo è uomo senza LIM ma fulminante e </a:t>
            </a:r>
            <a:r>
              <a:rPr lang="it-IT" sz="2200" dirty="0" err="1"/>
              <a:t>liminoso</a:t>
            </a:r>
            <a:r>
              <a:rPr lang="it-IT" sz="2200" dirty="0"/>
              <a:t>, e che trasforma ogni sapere educativo in un oggetto del desiderio.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678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PROF. POLI o POLIPROF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124745"/>
            <a:ext cx="868680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dirty="0" smtClean="0"/>
              <a:t>Il </a:t>
            </a:r>
            <a:r>
              <a:rPr lang="it-IT" sz="1800" dirty="0"/>
              <a:t>Prof. Poli o </a:t>
            </a:r>
            <a:r>
              <a:rPr lang="it-IT" sz="1800" dirty="0" err="1"/>
              <a:t>Poliprof</a:t>
            </a:r>
            <a:r>
              <a:rPr lang="it-IT" sz="1800" dirty="0"/>
              <a:t> è un polipo, una gigantesca piovra che conosce tutti gli stili cognitivi e che con i suoi tentacoli tenta tutti gli approcci didattici per tentare i suoi </a:t>
            </a:r>
            <a:r>
              <a:rPr lang="it-IT" sz="1800" dirty="0" err="1"/>
              <a:t>alunnni</a:t>
            </a:r>
            <a:r>
              <a:rPr lang="it-IT" sz="1800" dirty="0"/>
              <a:t>. Polimorfico, policentrico, poliglotta, e convinto da sempre che non ci siano </a:t>
            </a:r>
            <a:r>
              <a:rPr lang="it-IT" sz="1800" dirty="0" err="1"/>
              <a:t>saperi</a:t>
            </a:r>
            <a:r>
              <a:rPr lang="it-IT" sz="1800" dirty="0"/>
              <a:t> prioritari o accessori, ama e parla tutte le lingue straniere ma soprattutto una lingua nuova, odorosa di ricreazioni e di giardini: quella dei suoi alunni. Ci sono infatti luoghi magici, in ogni aula, dove come in un fiume sudamericano si mescolano i testi salmastri dei </a:t>
            </a:r>
            <a:r>
              <a:rPr lang="it-IT" sz="1800" dirty="0" err="1"/>
              <a:t>Foo</a:t>
            </a:r>
            <a:r>
              <a:rPr lang="it-IT" sz="1800" dirty="0"/>
              <a:t> Fighters e di Pupo dal vivo, con i versi dolci di Saba e di Montale. Ed allora ogni lezione è una musica nuova e la classe una sinfonia </a:t>
            </a:r>
            <a:r>
              <a:rPr lang="it-IT" sz="1800" dirty="0" smtClean="0"/>
              <a:t>atipica, </a:t>
            </a:r>
            <a:r>
              <a:rPr lang="it-IT" sz="1800" dirty="0"/>
              <a:t>con un’orchestra vera. E in caso di necessità, sarebbe disposto anche ad usare una lingua ed una tecnica pubblicitaria, convinto che per comunicare e comprendere, nella vita bisogna talvolta </a:t>
            </a:r>
            <a:r>
              <a:rPr lang="it-IT" sz="1800" dirty="0" smtClean="0"/>
              <a:t>sorprendere. Figura </a:t>
            </a:r>
            <a:r>
              <a:rPr lang="it-IT" sz="1800" dirty="0"/>
              <a:t>multipla e aperta, pronta a modulare ogni azione didattica sui bisogni formativi degli alunni, si fa aiutare spesso dal Prof. </a:t>
            </a:r>
            <a:r>
              <a:rPr lang="it-IT" sz="1800" dirty="0" err="1"/>
              <a:t>Ocatore</a:t>
            </a:r>
            <a:r>
              <a:rPr lang="it-IT" sz="1800" dirty="0"/>
              <a:t>, che lo assiste con antiossidanti speciali per distruggere il monolite della lezione frontale: e così il </a:t>
            </a:r>
            <a:r>
              <a:rPr lang="it-IT" sz="1800" dirty="0" err="1"/>
              <a:t>Prof.Poli</a:t>
            </a:r>
            <a:r>
              <a:rPr lang="it-IT" sz="1800" dirty="0"/>
              <a:t> istiga al dubbio ed inocula il sospetto dell’inutilità della verifica sommativa, o apre al conflitto e al problema, o ancora problematizza innescando la bomba ludica del </a:t>
            </a:r>
            <a:r>
              <a:rPr lang="it-IT" sz="1800" dirty="0" err="1"/>
              <a:t>problem</a:t>
            </a:r>
            <a:r>
              <a:rPr lang="it-IT" sz="1800" dirty="0"/>
              <a:t> </a:t>
            </a:r>
            <a:r>
              <a:rPr lang="it-IT" sz="1800" dirty="0" err="1"/>
              <a:t>solving</a:t>
            </a:r>
            <a:r>
              <a:rPr lang="it-IT" sz="1800" dirty="0"/>
              <a:t>, del service o cooperative </a:t>
            </a:r>
            <a:r>
              <a:rPr lang="it-IT" sz="1800" dirty="0" err="1"/>
              <a:t>learning</a:t>
            </a:r>
            <a:r>
              <a:rPr lang="it-IT" sz="1800" dirty="0"/>
              <a:t>, alterando </a:t>
            </a:r>
            <a:r>
              <a:rPr lang="it-IT" sz="1800" dirty="0" smtClean="0"/>
              <a:t>tempi, </a:t>
            </a:r>
            <a:r>
              <a:rPr lang="it-IT" sz="1800" dirty="0"/>
              <a:t>ritmi ed intonazioni tradizionali della lezione, o le classiche postazioni che lo vedono perennemente immobile e </a:t>
            </a:r>
            <a:r>
              <a:rPr lang="it-IT" sz="1800" dirty="0" err="1"/>
              <a:t>curviforme</a:t>
            </a:r>
            <a:r>
              <a:rPr lang="it-IT" sz="1800" dirty="0"/>
              <a:t> sull’Everest inutile della cattedra. Il Prof. Poli </a:t>
            </a:r>
            <a:r>
              <a:rPr lang="it-IT" sz="1800" dirty="0" smtClean="0"/>
              <a:t>gioca, </a:t>
            </a:r>
            <a:r>
              <a:rPr lang="it-IT" sz="1800" dirty="0"/>
              <a:t>perché la posta in gioco è alta, altra.</a:t>
            </a:r>
          </a:p>
          <a:p>
            <a:pPr algn="just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86148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PROF. FILE o I - PROF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sz="8000" dirty="0"/>
              <a:t>Il Prof. File, tutto </a:t>
            </a:r>
            <a:r>
              <a:rPr lang="it-IT" sz="8000" dirty="0" err="1"/>
              <a:t>app</a:t>
            </a:r>
            <a:r>
              <a:rPr lang="it-IT" sz="8000" dirty="0"/>
              <a:t> e blog, </a:t>
            </a:r>
            <a:r>
              <a:rPr lang="it-IT" sz="8000" dirty="0" err="1"/>
              <a:t>wiwe</a:t>
            </a:r>
            <a:r>
              <a:rPr lang="it-IT" sz="8000" dirty="0"/>
              <a:t> nel web, e crede negli stili cognitivi visivi, soprattutto se si trova tra allievi che sono a disagio con il Prof. Umo e gli stili verbali. Egli sa bene del linguaggio rapido ed essenziale, logico-cognitivo delle nuove generazioni digitali, e tiene i polpastrelli sdraiati eternamente sulla tastiera, rapido ad apparire in video quando se ne presentasse il momento.</a:t>
            </a:r>
          </a:p>
          <a:p>
            <a:pPr marL="0" indent="0" algn="just">
              <a:buNone/>
            </a:pPr>
            <a:r>
              <a:rPr lang="it-IT" sz="8000" dirty="0"/>
              <a:t>Con uno </a:t>
            </a:r>
            <a:r>
              <a:rPr lang="it-IT" sz="8000" dirty="0" err="1"/>
              <a:t>smart</a:t>
            </a:r>
            <a:r>
              <a:rPr lang="it-IT" sz="8000" dirty="0"/>
              <a:t>- prof sempre acceso nella fondina, connesso a </a:t>
            </a:r>
            <a:r>
              <a:rPr lang="it-IT" sz="8000" dirty="0" err="1"/>
              <a:t>WhattsApp</a:t>
            </a:r>
            <a:r>
              <a:rPr lang="it-IT" sz="8000" dirty="0"/>
              <a:t> che è il suo air-bag  in caso di lezione e lesione frontale, il </a:t>
            </a:r>
            <a:r>
              <a:rPr lang="it-IT" sz="8000" dirty="0" err="1"/>
              <a:t>Prof.File</a:t>
            </a:r>
            <a:r>
              <a:rPr lang="it-IT" sz="8000" dirty="0"/>
              <a:t> detto anche I-Prof </a:t>
            </a:r>
            <a:r>
              <a:rPr lang="it-IT" sz="8000" dirty="0" smtClean="0"/>
              <a:t>si attiva </a:t>
            </a:r>
            <a:r>
              <a:rPr lang="it-IT" sz="8000" dirty="0"/>
              <a:t>e si specchia su ogni LIM per mostrare tutte le facce del mondo, pronto a bloccare ogni abuso, ogni matassa, ogni garbuglio della </a:t>
            </a:r>
            <a:r>
              <a:rPr lang="it-IT" sz="8000" dirty="0" err="1"/>
              <a:t>wifi</a:t>
            </a:r>
            <a:r>
              <a:rPr lang="it-IT" sz="8000" dirty="0"/>
              <a:t>, e a ridurre in  </a:t>
            </a:r>
            <a:r>
              <a:rPr lang="it-IT" sz="8000" dirty="0" smtClean="0"/>
              <a:t>cenere ogni </a:t>
            </a:r>
            <a:r>
              <a:rPr lang="it-IT" sz="8000" dirty="0" err="1"/>
              <a:t>hashtag</a:t>
            </a:r>
            <a:r>
              <a:rPr lang="it-IT" sz="8000" dirty="0"/>
              <a:t>  se si cammina in rete senza filo. Il </a:t>
            </a:r>
            <a:r>
              <a:rPr lang="it-IT" sz="8000" dirty="0" err="1"/>
              <a:t>tablet</a:t>
            </a:r>
            <a:r>
              <a:rPr lang="it-IT" sz="8000" dirty="0"/>
              <a:t> è il suo cane fedele da caccia, la sua rete da pesca, ma non si fa mai sovrastare da uno scientismo tecnologico, arido ed aziendale, appena conosciuto al mercato. Produce ipertesti, è vero, </a:t>
            </a:r>
            <a:r>
              <a:rPr lang="it-IT" sz="8000" dirty="0" smtClean="0"/>
              <a:t>continuamente, ma </a:t>
            </a:r>
            <a:r>
              <a:rPr lang="it-IT" sz="8000" dirty="0"/>
              <a:t>senza perdere mai la testa per la prima notizia incontrata su Internet o ascoltata in banda larga. Così facendo, diventa l’idolo delle stampanti, ed appare sempre su di toner, davanti a tutta la classe, che lo ringrazia subito con verifiche scritte cariche </a:t>
            </a:r>
            <a:r>
              <a:rPr lang="it-IT" sz="8000" dirty="0" smtClean="0"/>
              <a:t>di emoticon </a:t>
            </a:r>
            <a:r>
              <a:rPr lang="it-IT" sz="8000" dirty="0"/>
              <a:t>ed onde magnetiche di inchiostro elettronico.</a:t>
            </a:r>
          </a:p>
          <a:p>
            <a:endParaRPr lang="it-IT" sz="8000" dirty="0"/>
          </a:p>
        </p:txBody>
      </p:sp>
    </p:spTree>
    <p:extLst>
      <p:ext uri="{BB962C8B-B14F-4D97-AF65-F5344CB8AC3E}">
        <p14:creationId xmlns:p14="http://schemas.microsoft.com/office/powerpoint/2010/main" val="188103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PROF. GUGLIELMO TELL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dirty="0"/>
              <a:t>Preciso e millimetrico, quasi elvetico, Il Prof. </a:t>
            </a:r>
            <a:r>
              <a:rPr lang="it-IT" dirty="0" err="1"/>
              <a:t>Tell</a:t>
            </a:r>
            <a:r>
              <a:rPr lang="it-IT" dirty="0"/>
              <a:t>, con l’occhio e il corpo immerso nel vetro freddo di un microscopio, analizza attento tutte le analisi scaturite dalle reazioni chimiche tra azione didattica e comportamenti, forte dei dati forniti da tutti i suoi colleghi degli anni e dei giorni precedenti. Quindi appende con calma tutte le radiografie con le mollette avanzate del personale Ata, e le guarda, in silenzio, attentamente.</a:t>
            </a:r>
          </a:p>
          <a:p>
            <a:pPr marL="0" indent="0" algn="just">
              <a:buNone/>
            </a:pPr>
            <a:r>
              <a:rPr lang="it-IT" dirty="0"/>
              <a:t>Seduto alla cattedra, nell’aula vuota, scrive una diagnosi e traccia una traiettoria nell’aria che ha la forma di una mappa cognitiva, come le istruzioni sul pavimento della </a:t>
            </a:r>
            <a:r>
              <a:rPr lang="it-IT" dirty="0" err="1"/>
              <a:t>sala,al</a:t>
            </a:r>
            <a:r>
              <a:rPr lang="it-IT" dirty="0"/>
              <a:t> ritorno dall’Ikea. E’ solo, ma soltanto apparentemente. Si volta un attimo indietro, per salutare tutti i colleghi che da sempre gli vivono accanto e dentro, e poi, pollice ed indice stretti sulla corda dell’arco, scocca la freccia che indicherà una strada sicura per ogni alunno. Niente a che fare con il Prof. Keating, che non conosce e che dura un attimo fuggente: lui fa parte invece di gente d’Oriente, gente di Levante, gente che dura per tutta la vita, per sempre.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051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600" dirty="0"/>
              <a:t>Massimo Bini è un docente di scuola secondaria di II grado ed insegna a Rimini. Da sempre si occupa di scuola e di comunicazione. Insegnante di lingua e letteratura francese, di geografia e di Histoire </a:t>
            </a:r>
            <a:r>
              <a:rPr lang="it-IT" sz="2600" dirty="0" err="1"/>
              <a:t>Esabac</a:t>
            </a:r>
            <a:r>
              <a:rPr lang="it-IT" sz="2600" dirty="0"/>
              <a:t>, ha lavorato anche come copy-writer per diverse agenzie di Pesaro, ed ha organizzato mostre eventi a Rimini e a Riccione. Da anni collabora con il centro culturale “ Centrale Fotografia Fano” insieme al quale tiene corsi  e conferenze di geografia letteraria sul territorio emiliano-romagnolo e marchigiano. Per “</a:t>
            </a:r>
            <a:r>
              <a:rPr lang="it-IT" sz="2600" dirty="0" err="1"/>
              <a:t>Unilibera</a:t>
            </a:r>
            <a:r>
              <a:rPr lang="it-IT" sz="2600" dirty="0"/>
              <a:t>”, Università </a:t>
            </a:r>
            <a:r>
              <a:rPr lang="it-IT" sz="2600" dirty="0" smtClean="0"/>
              <a:t>dell’età </a:t>
            </a:r>
            <a:r>
              <a:rPr lang="it-IT" sz="2600" dirty="0"/>
              <a:t>di libera di Pesaro, è responsabile di corsi base e avanzati di lingua francese.</a:t>
            </a:r>
          </a:p>
          <a:p>
            <a:pPr marL="0" indent="0" algn="just">
              <a:buNone/>
            </a:pPr>
            <a:r>
              <a:rPr lang="it-IT" sz="2600" dirty="0"/>
              <a:t> </a:t>
            </a:r>
          </a:p>
          <a:p>
            <a:pPr marL="0" indent="0" algn="just">
              <a:buNone/>
            </a:pPr>
            <a:r>
              <a:rPr lang="it-IT" sz="2600" dirty="0"/>
              <a:t>Contatti:  bi.ro.1@tiscali.it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741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910</Words>
  <Application>Microsoft Office PowerPoint</Application>
  <PresentationFormat>Presentazione su schermo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Terra</vt:lpstr>
      <vt:lpstr>  “GENTE D’ORIENTE”   RELAZIONE DEL PROF. MASSIMO BINI  </vt:lpstr>
      <vt:lpstr>DAL POF AL PROF </vt:lpstr>
      <vt:lpstr>IL PROF  GUGLIELMO HOTEL </vt:lpstr>
      <vt:lpstr>IL PROF. AMPLI o AMPLIPROF </vt:lpstr>
      <vt:lpstr>IL PROF. UMO </vt:lpstr>
      <vt:lpstr>IL PROF. POLI o POLIPROF </vt:lpstr>
      <vt:lpstr>IL PROF. FILE o I - PROF </vt:lpstr>
      <vt:lpstr>IL PROF. GUGLIELMO TELL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“GENTE D’ORIENTE”   RELAZIONE DEL PROF. MASSIMO BINI</dc:title>
  <dc:creator>Monja Rosati</dc:creator>
  <cp:lastModifiedBy>Administrator</cp:lastModifiedBy>
  <cp:revision>18</cp:revision>
  <dcterms:created xsi:type="dcterms:W3CDTF">2015-11-10T14:58:57Z</dcterms:created>
  <dcterms:modified xsi:type="dcterms:W3CDTF">2015-11-12T08:32:16Z</dcterms:modified>
</cp:coreProperties>
</file>